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9144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6" d="100"/>
          <a:sy n="46" d="100"/>
        </p:scale>
        <p:origin x="-2076" y="-58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98120" y="146304"/>
            <a:ext cx="1293876" cy="582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016508" y="146304"/>
            <a:ext cx="652272" cy="582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193291" y="146304"/>
            <a:ext cx="557784" cy="582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307591" y="210311"/>
            <a:ext cx="3311652" cy="5135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230124" y="589787"/>
            <a:ext cx="4008120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230124" y="955547"/>
            <a:ext cx="3799332" cy="499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230124" y="1321308"/>
            <a:ext cx="4055364" cy="4998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230124" y="1687067"/>
            <a:ext cx="3058667" cy="499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230124" y="2052827"/>
            <a:ext cx="2110740" cy="499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932432" y="2052827"/>
            <a:ext cx="489204" cy="499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2013204" y="2052827"/>
            <a:ext cx="477012" cy="499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2297" y="164073"/>
            <a:ext cx="8439404" cy="1557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07314" y="4676647"/>
            <a:ext cx="8329371" cy="1310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9590" y="211328"/>
            <a:ext cx="8484819" cy="884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1256" y="1164082"/>
            <a:ext cx="8041487" cy="4765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38311" y="6432448"/>
            <a:ext cx="282575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3.png"/><Relationship Id="rId4" Type="http://schemas.openxmlformats.org/officeDocument/2006/relationships/image" Target="../media/image104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3.png"/><Relationship Id="rId21" Type="http://schemas.openxmlformats.org/officeDocument/2006/relationships/image" Target="../media/image125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image" Target="../media/image108.png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15.png"/><Relationship Id="rId5" Type="http://schemas.openxmlformats.org/officeDocument/2006/relationships/image" Target="../media/image110.png"/><Relationship Id="rId15" Type="http://schemas.openxmlformats.org/officeDocument/2006/relationships/image" Target="../media/image119.png"/><Relationship Id="rId23" Type="http://schemas.openxmlformats.org/officeDocument/2006/relationships/image" Target="../media/image127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4" Type="http://schemas.openxmlformats.org/officeDocument/2006/relationships/image" Target="../media/image109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3" Type="http://schemas.openxmlformats.org/officeDocument/2006/relationships/image" Target="../media/image3.png"/><Relationship Id="rId21" Type="http://schemas.openxmlformats.org/officeDocument/2006/relationships/image" Target="../media/image145.png"/><Relationship Id="rId7" Type="http://schemas.openxmlformats.org/officeDocument/2006/relationships/image" Target="../media/image132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image" Target="../media/image128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5.png"/><Relationship Id="rId5" Type="http://schemas.openxmlformats.org/officeDocument/2006/relationships/image" Target="../media/image130.png"/><Relationship Id="rId15" Type="http://schemas.openxmlformats.org/officeDocument/2006/relationships/image" Target="../media/image139.png"/><Relationship Id="rId10" Type="http://schemas.openxmlformats.org/officeDocument/2006/relationships/image" Target="../media/image11.png"/><Relationship Id="rId19" Type="http://schemas.openxmlformats.org/officeDocument/2006/relationships/image" Target="../media/image143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26" Type="http://schemas.openxmlformats.org/officeDocument/2006/relationships/image" Target="../media/image171.png"/><Relationship Id="rId3" Type="http://schemas.openxmlformats.org/officeDocument/2006/relationships/image" Target="../media/image150.png"/><Relationship Id="rId21" Type="http://schemas.openxmlformats.org/officeDocument/2006/relationships/image" Target="../media/image166.png"/><Relationship Id="rId34" Type="http://schemas.openxmlformats.org/officeDocument/2006/relationships/image" Target="../media/image179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5" Type="http://schemas.openxmlformats.org/officeDocument/2006/relationships/image" Target="../media/image170.png"/><Relationship Id="rId33" Type="http://schemas.openxmlformats.org/officeDocument/2006/relationships/image" Target="../media/image178.png"/><Relationship Id="rId2" Type="http://schemas.openxmlformats.org/officeDocument/2006/relationships/image" Target="../media/image149.png"/><Relationship Id="rId16" Type="http://schemas.openxmlformats.org/officeDocument/2006/relationships/image" Target="../media/image161.png"/><Relationship Id="rId20" Type="http://schemas.openxmlformats.org/officeDocument/2006/relationships/image" Target="../media/image165.png"/><Relationship Id="rId29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24" Type="http://schemas.openxmlformats.org/officeDocument/2006/relationships/image" Target="../media/image169.png"/><Relationship Id="rId32" Type="http://schemas.openxmlformats.org/officeDocument/2006/relationships/image" Target="../media/image177.png"/><Relationship Id="rId37" Type="http://schemas.openxmlformats.org/officeDocument/2006/relationships/image" Target="../media/image182.png"/><Relationship Id="rId5" Type="http://schemas.openxmlformats.org/officeDocument/2006/relationships/image" Target="../media/image13.png"/><Relationship Id="rId15" Type="http://schemas.openxmlformats.org/officeDocument/2006/relationships/image" Target="../media/image160.png"/><Relationship Id="rId23" Type="http://schemas.openxmlformats.org/officeDocument/2006/relationships/image" Target="../media/image168.png"/><Relationship Id="rId28" Type="http://schemas.openxmlformats.org/officeDocument/2006/relationships/image" Target="../media/image173.png"/><Relationship Id="rId36" Type="http://schemas.openxmlformats.org/officeDocument/2006/relationships/image" Target="../media/image181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31" Type="http://schemas.openxmlformats.org/officeDocument/2006/relationships/image" Target="../media/image176.png"/><Relationship Id="rId4" Type="http://schemas.openxmlformats.org/officeDocument/2006/relationships/image" Target="../media/image3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Relationship Id="rId22" Type="http://schemas.openxmlformats.org/officeDocument/2006/relationships/image" Target="../media/image167.png"/><Relationship Id="rId27" Type="http://schemas.openxmlformats.org/officeDocument/2006/relationships/image" Target="../media/image172.png"/><Relationship Id="rId30" Type="http://schemas.openxmlformats.org/officeDocument/2006/relationships/image" Target="../media/image175.png"/><Relationship Id="rId35" Type="http://schemas.openxmlformats.org/officeDocument/2006/relationships/image" Target="../media/image18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3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199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11" Type="http://schemas.openxmlformats.org/officeDocument/2006/relationships/image" Target="../media/image198.png"/><Relationship Id="rId5" Type="http://schemas.openxmlformats.org/officeDocument/2006/relationships/image" Target="../media/image193.png"/><Relationship Id="rId15" Type="http://schemas.openxmlformats.org/officeDocument/2006/relationships/image" Target="../media/image202.png"/><Relationship Id="rId10" Type="http://schemas.openxmlformats.org/officeDocument/2006/relationships/image" Target="../media/image197.png"/><Relationship Id="rId4" Type="http://schemas.openxmlformats.org/officeDocument/2006/relationships/image" Target="../media/image192.jpg"/><Relationship Id="rId9" Type="http://schemas.openxmlformats.org/officeDocument/2006/relationships/image" Target="../media/image196.png"/><Relationship Id="rId14" Type="http://schemas.openxmlformats.org/officeDocument/2006/relationships/image" Target="../media/image20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1.png"/><Relationship Id="rId18" Type="http://schemas.openxmlformats.org/officeDocument/2006/relationships/image" Target="../media/image216.png"/><Relationship Id="rId3" Type="http://schemas.openxmlformats.org/officeDocument/2006/relationships/image" Target="../media/image3.png"/><Relationship Id="rId21" Type="http://schemas.openxmlformats.org/officeDocument/2006/relationships/image" Target="../media/image219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17" Type="http://schemas.openxmlformats.org/officeDocument/2006/relationships/image" Target="../media/image215.png"/><Relationship Id="rId2" Type="http://schemas.openxmlformats.org/officeDocument/2006/relationships/image" Target="../media/image203.png"/><Relationship Id="rId16" Type="http://schemas.openxmlformats.org/officeDocument/2006/relationships/image" Target="../media/image214.png"/><Relationship Id="rId20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09.png"/><Relationship Id="rId5" Type="http://schemas.openxmlformats.org/officeDocument/2006/relationships/image" Target="../media/image204.png"/><Relationship Id="rId15" Type="http://schemas.openxmlformats.org/officeDocument/2006/relationships/image" Target="../media/image213.png"/><Relationship Id="rId10" Type="http://schemas.openxmlformats.org/officeDocument/2006/relationships/image" Target="../media/image208.png"/><Relationship Id="rId19" Type="http://schemas.openxmlformats.org/officeDocument/2006/relationships/image" Target="../media/image217.png"/><Relationship Id="rId4" Type="http://schemas.openxmlformats.org/officeDocument/2006/relationships/image" Target="../media/image67.png"/><Relationship Id="rId9" Type="http://schemas.openxmlformats.org/officeDocument/2006/relationships/image" Target="../media/image207.png"/><Relationship Id="rId14" Type="http://schemas.openxmlformats.org/officeDocument/2006/relationships/image" Target="../media/image2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29.png"/><Relationship Id="rId3" Type="http://schemas.openxmlformats.org/officeDocument/2006/relationships/image" Target="../media/image221.png"/><Relationship Id="rId7" Type="http://schemas.openxmlformats.org/officeDocument/2006/relationships/image" Target="../media/image224.png"/><Relationship Id="rId12" Type="http://schemas.openxmlformats.org/officeDocument/2006/relationships/image" Target="../media/image228.png"/><Relationship Id="rId2" Type="http://schemas.openxmlformats.org/officeDocument/2006/relationships/image" Target="../media/image220.png"/><Relationship Id="rId16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11" Type="http://schemas.openxmlformats.org/officeDocument/2006/relationships/image" Target="../media/image227.png"/><Relationship Id="rId5" Type="http://schemas.openxmlformats.org/officeDocument/2006/relationships/image" Target="../media/image222.png"/><Relationship Id="rId15" Type="http://schemas.openxmlformats.org/officeDocument/2006/relationships/image" Target="../media/image231.png"/><Relationship Id="rId10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226.png"/><Relationship Id="rId14" Type="http://schemas.openxmlformats.org/officeDocument/2006/relationships/image" Target="../media/image2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4.png"/><Relationship Id="rId7" Type="http://schemas.openxmlformats.org/officeDocument/2006/relationships/image" Target="../media/image237.jpg"/><Relationship Id="rId12" Type="http://schemas.openxmlformats.org/officeDocument/2006/relationships/image" Target="../media/image241.png"/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240.png"/><Relationship Id="rId5" Type="http://schemas.openxmlformats.org/officeDocument/2006/relationships/image" Target="../media/image236.png"/><Relationship Id="rId10" Type="http://schemas.openxmlformats.org/officeDocument/2006/relationships/image" Target="../media/image11.png"/><Relationship Id="rId4" Type="http://schemas.openxmlformats.org/officeDocument/2006/relationships/image" Target="../media/image235.png"/><Relationship Id="rId9" Type="http://schemas.openxmlformats.org/officeDocument/2006/relationships/image" Target="../media/image2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jpg"/><Relationship Id="rId2" Type="http://schemas.openxmlformats.org/officeDocument/2006/relationships/image" Target="../media/image243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0.jpg"/><Relationship Id="rId17" Type="http://schemas.openxmlformats.org/officeDocument/2006/relationships/image" Target="../media/image45.png"/><Relationship Id="rId2" Type="http://schemas.openxmlformats.org/officeDocument/2006/relationships/image" Target="../media/image3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9.jp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.png"/><Relationship Id="rId1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3.png"/><Relationship Id="rId21" Type="http://schemas.openxmlformats.org/officeDocument/2006/relationships/image" Target="../media/image74.png"/><Relationship Id="rId34" Type="http://schemas.openxmlformats.org/officeDocument/2006/relationships/image" Target="../media/image87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jpg"/><Relationship Id="rId33" Type="http://schemas.openxmlformats.org/officeDocument/2006/relationships/image" Target="../media/image86.png"/><Relationship Id="rId2" Type="http://schemas.openxmlformats.org/officeDocument/2006/relationships/image" Target="../media/image57.pn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32" Type="http://schemas.openxmlformats.org/officeDocument/2006/relationships/image" Target="../media/image85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84.png"/><Relationship Id="rId4" Type="http://schemas.openxmlformats.org/officeDocument/2006/relationships/image" Target="../media/image13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jpg"/><Relationship Id="rId30" Type="http://schemas.openxmlformats.org/officeDocument/2006/relationships/image" Target="../media/image83.png"/><Relationship Id="rId35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9.png"/><Relationship Id="rId7" Type="http://schemas.openxmlformats.org/officeDocument/2006/relationships/image" Target="../media/image9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g"/><Relationship Id="rId5" Type="http://schemas.openxmlformats.org/officeDocument/2006/relationships/image" Target="../media/image90.png"/><Relationship Id="rId10" Type="http://schemas.openxmlformats.org/officeDocument/2006/relationships/image" Target="../media/image9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856615">
              <a:lnSpc>
                <a:spcPct val="100000"/>
              </a:lnSpc>
            </a:pPr>
            <a:r>
              <a:rPr sz="3600" spc="-15" dirty="0">
                <a:latin typeface="Calibri"/>
                <a:cs typeface="Calibri"/>
              </a:rPr>
              <a:t>Введение </a:t>
            </a:r>
            <a:r>
              <a:rPr sz="3600" dirty="0">
                <a:latin typeface="Calibri"/>
                <a:cs typeface="Calibri"/>
              </a:rPr>
              <a:t>в </a:t>
            </a:r>
            <a:r>
              <a:rPr sz="3600" spc="-5" dirty="0">
                <a:latin typeface="Calibri"/>
                <a:cs typeface="Calibri"/>
              </a:rPr>
              <a:t>системную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биологию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742" y="4745990"/>
            <a:ext cx="7740650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3200" spc="-15" dirty="0" smtClean="0">
                <a:cs typeface="Calibri"/>
              </a:rPr>
              <a:t>Николаев Григорий Игоревич</a:t>
            </a:r>
          </a:p>
          <a:p>
            <a:pPr marL="12700">
              <a:lnSpc>
                <a:spcPct val="100000"/>
              </a:lnSpc>
            </a:pPr>
            <a:r>
              <a:rPr lang="ru-RU" sz="3200" spc="-15" dirty="0" smtClean="0">
                <a:cs typeface="Calibri"/>
              </a:rPr>
              <a:t>Ассистент кафедры биомедицинской информатики</a:t>
            </a:r>
            <a:endParaRPr lang="ru-RU" sz="3200" dirty="0"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1268475"/>
            <a:ext cx="7721600" cy="3024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417559" y="6313347"/>
            <a:ext cx="203835" cy="37338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585"/>
              </a:spcBef>
            </a:pPr>
            <a:fld id="{81D60167-4931-47E6-BA6A-407CBD079E47}" type="slidenum"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1</a:t>
            </a:fld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546" y="2204847"/>
            <a:ext cx="7200773" cy="3240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61999" y="513079"/>
            <a:ext cx="6188075" cy="862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800" b="1" spc="-20" dirty="0">
                <a:latin typeface="Arial"/>
                <a:cs typeface="Arial"/>
              </a:rPr>
              <a:t>Схематическое </a:t>
            </a:r>
            <a:r>
              <a:rPr sz="2800" b="1" spc="-15" dirty="0">
                <a:latin typeface="Arial"/>
                <a:cs typeface="Arial"/>
              </a:rPr>
              <a:t>изображение</a:t>
            </a:r>
            <a:r>
              <a:rPr sz="2800" b="1" spc="90" dirty="0">
                <a:latin typeface="Arial"/>
                <a:cs typeface="Arial"/>
              </a:rPr>
              <a:t> </a:t>
            </a:r>
            <a:r>
              <a:rPr sz="2800" b="1" spc="-20" dirty="0">
                <a:latin typeface="Arial"/>
                <a:cs typeface="Arial"/>
              </a:rPr>
              <a:t>масс-</a:t>
            </a:r>
            <a:endParaRPr sz="28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2800" b="1" spc="-10" dirty="0">
                <a:latin typeface="Arial"/>
                <a:cs typeface="Arial"/>
              </a:rPr>
              <a:t>спектрометра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51011" y="6432448"/>
            <a:ext cx="2571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1800" y="476719"/>
            <a:ext cx="8532749" cy="5976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395" y="120395"/>
            <a:ext cx="7720583" cy="582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65492" y="120395"/>
            <a:ext cx="556259" cy="582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0395" y="547116"/>
            <a:ext cx="1613916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8824" y="547116"/>
            <a:ext cx="583692" cy="5821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7027" y="547116"/>
            <a:ext cx="2535936" cy="5821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27476" y="547116"/>
            <a:ext cx="556260" cy="582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Примеры биоинформационных алгоритмов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и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онлайн-приложений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23788" y="5187696"/>
            <a:ext cx="477012" cy="4998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2742" y="1609090"/>
            <a:ext cx="8099425" cy="4052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5494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BLAST - Basic </a:t>
            </a:r>
            <a:r>
              <a:rPr sz="2400" spc="-10" dirty="0">
                <a:latin typeface="Calibri"/>
                <a:cs typeface="Calibri"/>
              </a:rPr>
              <a:t>Local </a:t>
            </a:r>
            <a:r>
              <a:rPr sz="2400" spc="-5" dirty="0">
                <a:latin typeface="Calibri"/>
                <a:cs typeface="Calibri"/>
              </a:rPr>
              <a:t>Alignment </a:t>
            </a:r>
            <a:r>
              <a:rPr sz="2400" spc="-10" dirty="0">
                <a:latin typeface="Calibri"/>
                <a:cs typeface="Calibri"/>
              </a:rPr>
              <a:t>Search </a:t>
            </a:r>
            <a:r>
              <a:rPr sz="2400" spc="-65" dirty="0">
                <a:latin typeface="Calibri"/>
                <a:cs typeface="Calibri"/>
              </a:rPr>
              <a:t>Tool </a:t>
            </a:r>
            <a:r>
              <a:rPr sz="2400" spc="-5" dirty="0">
                <a:latin typeface="Calibri"/>
                <a:cs typeface="Calibri"/>
              </a:rPr>
              <a:t>— </a:t>
            </a:r>
            <a:r>
              <a:rPr sz="2400" dirty="0">
                <a:latin typeface="Calibri"/>
                <a:cs typeface="Calibri"/>
              </a:rPr>
              <a:t>набор </a:t>
            </a:r>
            <a:r>
              <a:rPr sz="2400" spc="-10" dirty="0">
                <a:latin typeface="Calibri"/>
                <a:cs typeface="Calibri"/>
              </a:rPr>
              <a:t>алгоритмов  </a:t>
            </a:r>
            <a:r>
              <a:rPr sz="2400" spc="-5" dirty="0">
                <a:latin typeface="Calibri"/>
                <a:cs typeface="Calibri"/>
              </a:rPr>
              <a:t>для </a:t>
            </a:r>
            <a:r>
              <a:rPr sz="2400" spc="-10" dirty="0">
                <a:latin typeface="Calibri"/>
                <a:cs typeface="Calibri"/>
              </a:rPr>
              <a:t>поиска </a:t>
            </a:r>
            <a:r>
              <a:rPr sz="2400" spc="-15" dirty="0">
                <a:latin typeface="Calibri"/>
                <a:cs typeface="Calibri"/>
              </a:rPr>
              <a:t>гомологов белков </a:t>
            </a:r>
            <a:r>
              <a:rPr sz="2400" dirty="0">
                <a:latin typeface="Calibri"/>
                <a:cs typeface="Calibri"/>
              </a:rPr>
              <a:t>или </a:t>
            </a:r>
            <a:r>
              <a:rPr sz="2400" spc="-5" dirty="0">
                <a:latin typeface="Calibri"/>
                <a:cs typeface="Calibri"/>
              </a:rPr>
              <a:t>генов, для </a:t>
            </a:r>
            <a:r>
              <a:rPr sz="2400" spc="-15" dirty="0">
                <a:latin typeface="Calibri"/>
                <a:cs typeface="Calibri"/>
              </a:rPr>
              <a:t>которых  </a:t>
            </a:r>
            <a:r>
              <a:rPr sz="2400" spc="-10" dirty="0">
                <a:latin typeface="Calibri"/>
                <a:cs typeface="Calibri"/>
              </a:rPr>
              <a:t>полностью </a:t>
            </a:r>
            <a:r>
              <a:rPr sz="2400" dirty="0">
                <a:latin typeface="Calibri"/>
                <a:cs typeface="Calibri"/>
              </a:rPr>
              <a:t>или частично известна первичная  </a:t>
            </a:r>
            <a:r>
              <a:rPr sz="2400" spc="-10" dirty="0">
                <a:latin typeface="Calibri"/>
                <a:cs typeface="Calibri"/>
              </a:rPr>
              <a:t>последовательность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Самый </a:t>
            </a:r>
            <a:r>
              <a:rPr sz="2400" spc="-5" dirty="0">
                <a:latin typeface="Calibri"/>
                <a:cs typeface="Calibri"/>
              </a:rPr>
              <a:t>часто </a:t>
            </a:r>
            <a:r>
              <a:rPr sz="2400" spc="-10" dirty="0">
                <a:latin typeface="Calibri"/>
                <a:cs typeface="Calibri"/>
              </a:rPr>
              <a:t>используемый алгоритм </a:t>
            </a:r>
            <a:r>
              <a:rPr sz="2400" dirty="0">
                <a:latin typeface="Calibri"/>
                <a:cs typeface="Calibri"/>
              </a:rPr>
              <a:t>в </a:t>
            </a:r>
            <a:r>
              <a:rPr sz="2400" spc="-10" dirty="0">
                <a:latin typeface="Calibri"/>
                <a:cs typeface="Calibri"/>
              </a:rPr>
              <a:t>биологии. </a:t>
            </a:r>
            <a:r>
              <a:rPr sz="2400" spc="-5" dirty="0">
                <a:latin typeface="Calibri"/>
                <a:cs typeface="Calibri"/>
              </a:rPr>
              <a:t>BLASTing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680845" algn="l"/>
              </a:tabLst>
            </a:pPr>
            <a:r>
              <a:rPr sz="2400" spc="-5" dirty="0">
                <a:latin typeface="Calibri"/>
                <a:cs typeface="Calibri"/>
              </a:rPr>
              <a:t>важнейший	</a:t>
            </a:r>
            <a:r>
              <a:rPr sz="2400" spc="-35" dirty="0">
                <a:latin typeface="Calibri"/>
                <a:cs typeface="Calibri"/>
              </a:rPr>
              <a:t>подход </a:t>
            </a:r>
            <a:r>
              <a:rPr sz="2400" spc="-5" dirty="0">
                <a:latin typeface="Calibri"/>
                <a:cs typeface="Calibri"/>
              </a:rPr>
              <a:t>для </a:t>
            </a:r>
            <a:r>
              <a:rPr sz="2400" dirty="0">
                <a:latin typeface="Calibri"/>
                <a:cs typeface="Calibri"/>
              </a:rPr>
              <a:t>современных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биологов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При </a:t>
            </a:r>
            <a:r>
              <a:rPr sz="2400" spc="-5" dirty="0">
                <a:latin typeface="Calibri"/>
                <a:cs typeface="Calibri"/>
              </a:rPr>
              <a:t>помощи BLAST </a:t>
            </a:r>
            <a:r>
              <a:rPr sz="2400" spc="-10" dirty="0">
                <a:latin typeface="Calibri"/>
                <a:cs typeface="Calibri"/>
              </a:rPr>
              <a:t>можно </a:t>
            </a:r>
            <a:r>
              <a:rPr sz="2400" spc="-5" dirty="0">
                <a:latin typeface="Calibri"/>
                <a:cs typeface="Calibri"/>
              </a:rPr>
              <a:t>произвести </a:t>
            </a:r>
            <a:r>
              <a:rPr sz="2400" dirty="0">
                <a:latin typeface="Calibri"/>
                <a:cs typeface="Calibri"/>
              </a:rPr>
              <a:t>сравнение </a:t>
            </a:r>
            <a:r>
              <a:rPr sz="2400" spc="-5" dirty="0">
                <a:latin typeface="Calibri"/>
                <a:cs typeface="Calibri"/>
              </a:rPr>
              <a:t>имеющейся  </a:t>
            </a:r>
            <a:r>
              <a:rPr sz="2400" spc="-10" dirty="0">
                <a:latin typeface="Calibri"/>
                <a:cs typeface="Calibri"/>
              </a:rPr>
              <a:t>последовательности </a:t>
            </a:r>
            <a:r>
              <a:rPr sz="2400" dirty="0">
                <a:latin typeface="Calibri"/>
                <a:cs typeface="Calibri"/>
              </a:rPr>
              <a:t>с </a:t>
            </a:r>
            <a:r>
              <a:rPr sz="2400" spc="-10" dirty="0">
                <a:latin typeface="Calibri"/>
                <a:cs typeface="Calibri"/>
              </a:rPr>
              <a:t>последовательностями </a:t>
            </a:r>
            <a:r>
              <a:rPr sz="2400" dirty="0">
                <a:latin typeface="Calibri"/>
                <a:cs typeface="Calibri"/>
              </a:rPr>
              <a:t>из базы данных  и найти </a:t>
            </a:r>
            <a:r>
              <a:rPr sz="2400" spc="-10" dirty="0">
                <a:latin typeface="Calibri"/>
                <a:cs typeface="Calibri"/>
              </a:rPr>
              <a:t>схожие </a:t>
            </a:r>
            <a:r>
              <a:rPr sz="2400" dirty="0">
                <a:latin typeface="Calibri"/>
                <a:cs typeface="Calibri"/>
              </a:rPr>
              <a:t>или </a:t>
            </a:r>
            <a:r>
              <a:rPr sz="2400" spc="-10" dirty="0">
                <a:latin typeface="Calibri"/>
                <a:cs typeface="Calibri"/>
              </a:rPr>
              <a:t>удаленные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белки/гены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395" y="190500"/>
            <a:ext cx="4034028" cy="582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78935" y="190500"/>
            <a:ext cx="1365503" cy="582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8952" y="190500"/>
            <a:ext cx="57302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66488" y="190500"/>
            <a:ext cx="556260" cy="5821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0604" y="688848"/>
            <a:ext cx="211836" cy="2209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0395" y="769619"/>
            <a:ext cx="3204972" cy="5821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49879" y="769619"/>
            <a:ext cx="556259" cy="5821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32247" y="1944623"/>
            <a:ext cx="490727" cy="4998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14544" y="1944623"/>
            <a:ext cx="477012" cy="499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2400" y="2310383"/>
            <a:ext cx="477012" cy="499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2400" y="5967984"/>
            <a:ext cx="477012" cy="499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1627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Основные программы</a:t>
            </a:r>
            <a:r>
              <a:rPr sz="2800" spc="-30" dirty="0">
                <a:latin typeface="Calibri"/>
                <a:cs typeface="Calibri"/>
              </a:rPr>
              <a:t> BLAST: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329590" y="862076"/>
            <a:ext cx="8328659" cy="5214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1.</a:t>
            </a:r>
            <a:r>
              <a:rPr sz="2800" b="1" spc="-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Нуклеотидные</a:t>
            </a:r>
            <a:endParaRPr sz="2800">
              <a:latin typeface="Calibri"/>
              <a:cs typeface="Calibri"/>
            </a:endParaRPr>
          </a:p>
          <a:p>
            <a:pPr marL="12700" marR="1779270">
              <a:lnSpc>
                <a:spcPct val="100000"/>
              </a:lnSpc>
              <a:spcBef>
                <a:spcPts val="25"/>
              </a:spcBef>
            </a:pPr>
            <a:r>
              <a:rPr sz="2400" b="1" i="1" spc="-5" dirty="0">
                <a:latin typeface="Calibri"/>
                <a:cs typeface="Calibri"/>
              </a:rPr>
              <a:t>предназначен </a:t>
            </a:r>
            <a:r>
              <a:rPr sz="2400" b="1" i="1" dirty="0">
                <a:latin typeface="Calibri"/>
                <a:cs typeface="Calibri"/>
              </a:rPr>
              <a:t>для сравнения </a:t>
            </a:r>
            <a:r>
              <a:rPr sz="2400" b="1" i="1" spc="-5" dirty="0">
                <a:latin typeface="Calibri"/>
                <a:cs typeface="Calibri"/>
              </a:rPr>
              <a:t>нуклеотидной  последовательности </a:t>
            </a:r>
            <a:r>
              <a:rPr sz="2400" b="1" i="1" dirty="0">
                <a:latin typeface="Calibri"/>
                <a:cs typeface="Calibri"/>
              </a:rPr>
              <a:t>с</a:t>
            </a:r>
            <a:r>
              <a:rPr sz="2400" b="1" i="1" spc="-6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последовательностями  секвенированных</a:t>
            </a:r>
            <a:r>
              <a:rPr sz="2400" b="1" i="1" spc="-8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полинуклеотидов</a:t>
            </a:r>
            <a:r>
              <a:rPr sz="2400" i="1" spc="-5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u="heavy" spc="-5" dirty="0">
                <a:latin typeface="Calibri"/>
                <a:cs typeface="Calibri"/>
              </a:rPr>
              <a:t>blastn </a:t>
            </a:r>
            <a:r>
              <a:rPr sz="2400" b="1" dirty="0">
                <a:latin typeface="Calibri"/>
                <a:cs typeface="Calibri"/>
              </a:rPr>
              <a:t>— </a:t>
            </a:r>
            <a:r>
              <a:rPr sz="2400" spc="-5" dirty="0">
                <a:latin typeface="Calibri"/>
                <a:cs typeface="Calibri"/>
              </a:rPr>
              <a:t>медленное </a:t>
            </a:r>
            <a:r>
              <a:rPr sz="2400" spc="-10" dirty="0">
                <a:latin typeface="Calibri"/>
                <a:cs typeface="Calibri"/>
              </a:rPr>
              <a:t>наиболее </a:t>
            </a:r>
            <a:r>
              <a:rPr sz="2400" dirty="0">
                <a:latin typeface="Calibri"/>
                <a:cs typeface="Calibri"/>
              </a:rPr>
              <a:t>эффективное сравнение с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целью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поиска </a:t>
            </a:r>
            <a:r>
              <a:rPr sz="2400" dirty="0">
                <a:latin typeface="Calibri"/>
                <a:cs typeface="Calibri"/>
              </a:rPr>
              <a:t>всех </a:t>
            </a:r>
            <a:r>
              <a:rPr sz="2400" spc="-20" dirty="0">
                <a:latin typeface="Calibri"/>
                <a:cs typeface="Calibri"/>
              </a:rPr>
              <a:t>сходных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последовательностей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1445260">
              <a:lnSpc>
                <a:spcPct val="100000"/>
              </a:lnSpc>
            </a:pPr>
            <a:r>
              <a:rPr sz="2400" b="1" u="heavy" spc="-10" dirty="0">
                <a:latin typeface="Calibri"/>
                <a:cs typeface="Calibri"/>
              </a:rPr>
              <a:t>megablast </a:t>
            </a:r>
            <a:r>
              <a:rPr sz="2400" b="1" spc="-5" dirty="0">
                <a:latin typeface="Calibri"/>
                <a:cs typeface="Calibri"/>
              </a:rPr>
              <a:t>— </a:t>
            </a:r>
            <a:r>
              <a:rPr sz="2400" spc="-5" dirty="0">
                <a:latin typeface="Calibri"/>
                <a:cs typeface="Calibri"/>
              </a:rPr>
              <a:t>быстрое </a:t>
            </a:r>
            <a:r>
              <a:rPr sz="2400" dirty="0">
                <a:latin typeface="Calibri"/>
                <a:cs typeface="Calibri"/>
              </a:rPr>
              <a:t>сравнение </a:t>
            </a:r>
            <a:r>
              <a:rPr sz="2400" spc="-5" dirty="0">
                <a:latin typeface="Calibri"/>
                <a:cs typeface="Calibri"/>
              </a:rPr>
              <a:t>для </a:t>
            </a:r>
            <a:r>
              <a:rPr sz="2400" spc="-10" dirty="0">
                <a:latin typeface="Calibri"/>
                <a:cs typeface="Calibri"/>
              </a:rPr>
              <a:t>поиска близких  последовательностей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1259205">
              <a:lnSpc>
                <a:spcPct val="100000"/>
              </a:lnSpc>
            </a:pPr>
            <a:r>
              <a:rPr sz="2400" b="1" u="heavy" spc="-10" dirty="0">
                <a:latin typeface="Calibri"/>
                <a:cs typeface="Calibri"/>
              </a:rPr>
              <a:t>dmegablast </a:t>
            </a:r>
            <a:r>
              <a:rPr sz="2400" b="1" spc="-5" dirty="0">
                <a:latin typeface="Calibri"/>
                <a:cs typeface="Calibri"/>
              </a:rPr>
              <a:t>— </a:t>
            </a:r>
            <a:r>
              <a:rPr sz="2400" spc="-5" dirty="0">
                <a:latin typeface="Calibri"/>
                <a:cs typeface="Calibri"/>
              </a:rPr>
              <a:t>быстрое </a:t>
            </a:r>
            <a:r>
              <a:rPr sz="2400" dirty="0">
                <a:latin typeface="Calibri"/>
                <a:cs typeface="Calibri"/>
              </a:rPr>
              <a:t>сравнение с </a:t>
            </a:r>
            <a:r>
              <a:rPr sz="2400" spc="-15" dirty="0">
                <a:latin typeface="Calibri"/>
                <a:cs typeface="Calibri"/>
              </a:rPr>
              <a:t>целью </a:t>
            </a:r>
            <a:r>
              <a:rPr sz="2400" spc="-10" dirty="0">
                <a:latin typeface="Calibri"/>
                <a:cs typeface="Calibri"/>
              </a:rPr>
              <a:t>поиска  </a:t>
            </a:r>
            <a:r>
              <a:rPr sz="2400" dirty="0">
                <a:latin typeface="Calibri"/>
                <a:cs typeface="Calibri"/>
              </a:rPr>
              <a:t>дивергировавших </a:t>
            </a:r>
            <a:r>
              <a:rPr sz="2400" spc="-10" dirty="0">
                <a:latin typeface="Calibri"/>
                <a:cs typeface="Calibri"/>
              </a:rPr>
              <a:t>последовательностей,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обладающих  незначительным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сходством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59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  <a:latin typeface="Calibri"/>
                <a:cs typeface="Calibri"/>
              </a:rPr>
              <a:t>2.</a:t>
            </a:r>
            <a:r>
              <a:rPr spc="-1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pc="-15" dirty="0">
                <a:solidFill>
                  <a:srgbClr val="FF0000"/>
                </a:solidFill>
                <a:latin typeface="Calibri"/>
                <a:cs typeface="Calibri"/>
              </a:rPr>
              <a:t>Белковые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9590" y="774191"/>
            <a:ext cx="8547100" cy="530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предназначен для </a:t>
            </a:r>
            <a:r>
              <a:rPr sz="2400" b="1" dirty="0">
                <a:latin typeface="Calibri"/>
                <a:cs typeface="Calibri"/>
              </a:rPr>
              <a:t>сравнения </a:t>
            </a:r>
            <a:r>
              <a:rPr sz="2400" b="1" spc="-5" dirty="0">
                <a:latin typeface="Calibri"/>
                <a:cs typeface="Calibri"/>
              </a:rPr>
              <a:t>аминокислотной </a:t>
            </a:r>
            <a:r>
              <a:rPr sz="2400" b="1" spc="-10" dirty="0">
                <a:latin typeface="Calibri"/>
                <a:cs typeface="Calibri"/>
              </a:rPr>
              <a:t>последователь-  </a:t>
            </a:r>
            <a:r>
              <a:rPr sz="2400" b="1" dirty="0">
                <a:latin typeface="Calibri"/>
                <a:cs typeface="Calibri"/>
              </a:rPr>
              <a:t>ности </a:t>
            </a:r>
            <a:r>
              <a:rPr sz="2400" b="1" spc="-20" dirty="0">
                <a:latin typeface="Calibri"/>
                <a:cs typeface="Calibri"/>
              </a:rPr>
              <a:t>белка </a:t>
            </a:r>
            <a:r>
              <a:rPr sz="2400" b="1" spc="-5" dirty="0">
                <a:latin typeface="Calibri"/>
                <a:cs typeface="Calibri"/>
              </a:rPr>
              <a:t>с </a:t>
            </a:r>
            <a:r>
              <a:rPr sz="2400" b="1" spc="-10" dirty="0">
                <a:latin typeface="Calibri"/>
                <a:cs typeface="Calibri"/>
              </a:rPr>
              <a:t>последовательностями </a:t>
            </a:r>
            <a:r>
              <a:rPr sz="2400" b="1" dirty="0">
                <a:latin typeface="Calibri"/>
                <a:cs typeface="Calibri"/>
              </a:rPr>
              <a:t>из баз </a:t>
            </a:r>
            <a:r>
              <a:rPr sz="2400" b="1" spc="-5" dirty="0">
                <a:latin typeface="Calibri"/>
                <a:cs typeface="Calibri"/>
              </a:rPr>
              <a:t>данных </a:t>
            </a:r>
            <a:r>
              <a:rPr sz="2400" b="1" spc="-15" dirty="0">
                <a:latin typeface="Calibri"/>
                <a:cs typeface="Calibri"/>
              </a:rPr>
              <a:t>белков </a:t>
            </a:r>
            <a:r>
              <a:rPr sz="2400" b="1" dirty="0">
                <a:latin typeface="Calibri"/>
                <a:cs typeface="Calibri"/>
              </a:rPr>
              <a:t>и </a:t>
            </a:r>
            <a:r>
              <a:rPr sz="2400" b="1" spc="-5" dirty="0">
                <a:latin typeface="Calibri"/>
                <a:cs typeface="Calibri"/>
              </a:rPr>
              <a:t>их  фрагментов, доменов </a:t>
            </a:r>
            <a:r>
              <a:rPr sz="2400" b="1" dirty="0">
                <a:latin typeface="Calibri"/>
                <a:cs typeface="Calibri"/>
              </a:rPr>
              <a:t>и </a:t>
            </a:r>
            <a:r>
              <a:rPr sz="2400" b="1" spc="-5" dirty="0">
                <a:latin typeface="Calibri"/>
                <a:cs typeface="Calibri"/>
              </a:rPr>
              <a:t>трехмерных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структур.</a:t>
            </a:r>
            <a:endParaRPr sz="2400">
              <a:latin typeface="Calibri"/>
              <a:cs typeface="Calibri"/>
            </a:endParaRPr>
          </a:p>
          <a:p>
            <a:pPr marL="12700" marR="607695">
              <a:lnSpc>
                <a:spcPct val="100000"/>
              </a:lnSpc>
              <a:spcBef>
                <a:spcPts val="1440"/>
              </a:spcBef>
            </a:pPr>
            <a:r>
              <a:rPr sz="2400" b="1" u="heavy" spc="-5" dirty="0">
                <a:latin typeface="Calibri"/>
                <a:cs typeface="Calibri"/>
              </a:rPr>
              <a:t>blastp </a:t>
            </a:r>
            <a:r>
              <a:rPr sz="2400" b="1" spc="-5" dirty="0">
                <a:latin typeface="Calibri"/>
                <a:cs typeface="Calibri"/>
              </a:rPr>
              <a:t>— </a:t>
            </a:r>
            <a:r>
              <a:rPr sz="2400" spc="-5" dirty="0">
                <a:latin typeface="Calibri"/>
                <a:cs typeface="Calibri"/>
              </a:rPr>
              <a:t>медленное высокоэффективное </a:t>
            </a:r>
            <a:r>
              <a:rPr sz="2400" dirty="0">
                <a:latin typeface="Calibri"/>
                <a:cs typeface="Calibri"/>
              </a:rPr>
              <a:t>сравнение с </a:t>
            </a:r>
            <a:r>
              <a:rPr sz="2400" spc="-15" dirty="0">
                <a:latin typeface="Calibri"/>
                <a:cs typeface="Calibri"/>
              </a:rPr>
              <a:t>целью  </a:t>
            </a:r>
            <a:r>
              <a:rPr sz="2400" spc="-10" dirty="0">
                <a:latin typeface="Calibri"/>
                <a:cs typeface="Calibri"/>
              </a:rPr>
              <a:t>поиска </a:t>
            </a:r>
            <a:r>
              <a:rPr sz="2400" dirty="0">
                <a:latin typeface="Calibri"/>
                <a:cs typeface="Calibri"/>
              </a:rPr>
              <a:t>всех </a:t>
            </a:r>
            <a:r>
              <a:rPr sz="2400" spc="-20" dirty="0">
                <a:latin typeface="Calibri"/>
                <a:cs typeface="Calibri"/>
              </a:rPr>
              <a:t>сходных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последовательностей</a:t>
            </a:r>
            <a:endParaRPr sz="2400">
              <a:latin typeface="Calibri"/>
              <a:cs typeface="Calibri"/>
            </a:endParaRPr>
          </a:p>
          <a:p>
            <a:pPr marL="12700" marR="741045">
              <a:lnSpc>
                <a:spcPct val="100000"/>
              </a:lnSpc>
              <a:spcBef>
                <a:spcPts val="1440"/>
              </a:spcBef>
            </a:pPr>
            <a:r>
              <a:rPr sz="2400" b="1" u="heavy" spc="-5" dirty="0">
                <a:latin typeface="Calibri"/>
                <a:cs typeface="Calibri"/>
              </a:rPr>
              <a:t>cdart </a:t>
            </a:r>
            <a:r>
              <a:rPr sz="2400" b="1" spc="-5" dirty="0">
                <a:latin typeface="Calibri"/>
                <a:cs typeface="Calibri"/>
              </a:rPr>
              <a:t>— </a:t>
            </a:r>
            <a:r>
              <a:rPr sz="2400" dirty="0">
                <a:latin typeface="Calibri"/>
                <a:cs typeface="Calibri"/>
              </a:rPr>
              <a:t>сравнение с </a:t>
            </a:r>
            <a:r>
              <a:rPr sz="2400" spc="-15" dirty="0">
                <a:latin typeface="Calibri"/>
                <a:cs typeface="Calibri"/>
              </a:rPr>
              <a:t>целью </a:t>
            </a:r>
            <a:r>
              <a:rPr sz="2400" spc="-10" dirty="0">
                <a:latin typeface="Calibri"/>
                <a:cs typeface="Calibri"/>
              </a:rPr>
              <a:t>поиска гомологичных </a:t>
            </a:r>
            <a:r>
              <a:rPr sz="2400" spc="-15" dirty="0">
                <a:latin typeface="Calibri"/>
                <a:cs typeface="Calibri"/>
              </a:rPr>
              <a:t>белков </a:t>
            </a:r>
            <a:r>
              <a:rPr sz="2400" dirty="0">
                <a:latin typeface="Calibri"/>
                <a:cs typeface="Calibri"/>
              </a:rPr>
              <a:t>по  </a:t>
            </a:r>
            <a:r>
              <a:rPr sz="2400" spc="-5" dirty="0">
                <a:latin typeface="Calibri"/>
                <a:cs typeface="Calibri"/>
              </a:rPr>
              <a:t>доменной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архитектуре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b="1" u="heavy" spc="-10" dirty="0">
                <a:latin typeface="Calibri"/>
                <a:cs typeface="Calibri"/>
              </a:rPr>
              <a:t>rpsblast </a:t>
            </a:r>
            <a:r>
              <a:rPr sz="2400" b="1" spc="-5" dirty="0">
                <a:latin typeface="Calibri"/>
                <a:cs typeface="Calibri"/>
              </a:rPr>
              <a:t>— </a:t>
            </a:r>
            <a:r>
              <a:rPr sz="2400" dirty="0">
                <a:latin typeface="Calibri"/>
                <a:cs typeface="Calibri"/>
              </a:rPr>
              <a:t>сравнение с базой данных </a:t>
            </a:r>
            <a:r>
              <a:rPr sz="2400" spc="-5" dirty="0">
                <a:latin typeface="Calibri"/>
                <a:cs typeface="Calibri"/>
              </a:rPr>
              <a:t>консервативных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доменов</a:t>
            </a:r>
            <a:endParaRPr sz="2400">
              <a:latin typeface="Calibri"/>
              <a:cs typeface="Calibri"/>
            </a:endParaRPr>
          </a:p>
          <a:p>
            <a:pPr marL="12700" marR="653415">
              <a:lnSpc>
                <a:spcPct val="100000"/>
              </a:lnSpc>
              <a:spcBef>
                <a:spcPts val="1440"/>
              </a:spcBef>
            </a:pPr>
            <a:r>
              <a:rPr sz="2400" b="1" u="heavy" spc="-10" dirty="0">
                <a:latin typeface="Calibri"/>
                <a:cs typeface="Calibri"/>
              </a:rPr>
              <a:t>psi-blast </a:t>
            </a:r>
            <a:r>
              <a:rPr sz="2400" b="1" spc="-5" dirty="0">
                <a:latin typeface="Calibri"/>
                <a:cs typeface="Calibri"/>
              </a:rPr>
              <a:t>— </a:t>
            </a:r>
            <a:r>
              <a:rPr sz="2400" dirty="0">
                <a:latin typeface="Calibri"/>
                <a:cs typeface="Calibri"/>
              </a:rPr>
              <a:t>сравнение с </a:t>
            </a:r>
            <a:r>
              <a:rPr sz="2400" spc="-15" dirty="0">
                <a:latin typeface="Calibri"/>
                <a:cs typeface="Calibri"/>
              </a:rPr>
              <a:t>целью </a:t>
            </a:r>
            <a:r>
              <a:rPr sz="2400" spc="-10" dirty="0">
                <a:latin typeface="Calibri"/>
                <a:cs typeface="Calibri"/>
              </a:rPr>
              <a:t>поиска последовательностей,  </a:t>
            </a:r>
            <a:r>
              <a:rPr sz="2400" spc="-5" dirty="0">
                <a:latin typeface="Calibri"/>
                <a:cs typeface="Calibri"/>
              </a:rPr>
              <a:t>обладающих незначительным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сходством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b="1" u="heavy" spc="-10" dirty="0">
                <a:latin typeface="Calibri"/>
                <a:cs typeface="Calibri"/>
              </a:rPr>
              <a:t>phi-blast </a:t>
            </a:r>
            <a:r>
              <a:rPr sz="2400" b="1" dirty="0">
                <a:latin typeface="Calibri"/>
                <a:cs typeface="Calibri"/>
              </a:rPr>
              <a:t>— </a:t>
            </a:r>
            <a:r>
              <a:rPr sz="2400" spc="-5" dirty="0">
                <a:latin typeface="Calibri"/>
                <a:cs typeface="Calibri"/>
              </a:rPr>
              <a:t>поиск </a:t>
            </a:r>
            <a:r>
              <a:rPr sz="2400" spc="-10" dirty="0">
                <a:latin typeface="Calibri"/>
                <a:cs typeface="Calibri"/>
              </a:rPr>
              <a:t>белков, </a:t>
            </a:r>
            <a:r>
              <a:rPr sz="2400" spc="-15" dirty="0">
                <a:latin typeface="Calibri"/>
                <a:cs typeface="Calibri"/>
              </a:rPr>
              <a:t>содержащих</a:t>
            </a:r>
            <a:r>
              <a:rPr sz="2400" spc="-10" dirty="0">
                <a:latin typeface="Calibri"/>
                <a:cs typeface="Calibri"/>
              </a:rPr>
              <a:t> определённый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пользователем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паттерн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395" y="190500"/>
            <a:ext cx="3360420" cy="582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5327" y="190500"/>
            <a:ext cx="556260" cy="582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00" y="633983"/>
            <a:ext cx="7226808" cy="499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400" y="999744"/>
            <a:ext cx="2703576" cy="499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47544" y="999744"/>
            <a:ext cx="477012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2400" y="1365503"/>
            <a:ext cx="477012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2400" y="1731264"/>
            <a:ext cx="1228344" cy="499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9184" y="2129027"/>
            <a:ext cx="899160" cy="1066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2311" y="1731264"/>
            <a:ext cx="684276" cy="499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48155" y="1731264"/>
            <a:ext cx="477012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16736" y="1731264"/>
            <a:ext cx="6729983" cy="499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2400" y="2097023"/>
            <a:ext cx="8333232" cy="499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2400" y="2462783"/>
            <a:ext cx="8417052" cy="499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61019" y="2462783"/>
            <a:ext cx="477012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2400" y="2828544"/>
            <a:ext cx="477012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2400" y="3194304"/>
            <a:ext cx="1359408" cy="4998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9184" y="3592067"/>
            <a:ext cx="1030224" cy="1066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03375" y="3194304"/>
            <a:ext cx="684276" cy="499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79219" y="3194304"/>
            <a:ext cx="477012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7800" y="3194304"/>
            <a:ext cx="7354824" cy="4998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2400" y="3560064"/>
            <a:ext cx="7863840" cy="4998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2400" y="3925823"/>
            <a:ext cx="2706624" cy="4998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50592" y="3925823"/>
            <a:ext cx="477012" cy="4998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2400" y="4291584"/>
            <a:ext cx="477012" cy="4998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2400" y="4657344"/>
            <a:ext cx="1335024" cy="49987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9184" y="5055108"/>
            <a:ext cx="1005840" cy="1066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78991" y="4657344"/>
            <a:ext cx="684276" cy="4998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54836" y="4657344"/>
            <a:ext cx="477012" cy="4998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23416" y="4657344"/>
            <a:ext cx="5305044" cy="49987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2400" y="5023103"/>
            <a:ext cx="8843772" cy="4998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2400" y="5388864"/>
            <a:ext cx="7863840" cy="4998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2400" y="5754623"/>
            <a:ext cx="5455920" cy="49987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99888" y="5754623"/>
            <a:ext cx="489203" cy="49987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280659" y="5754623"/>
            <a:ext cx="477012" cy="4998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329590" y="282955"/>
            <a:ext cx="6774815" cy="1189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3.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Транслирующие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5"/>
              </a:spcBef>
            </a:pPr>
            <a:r>
              <a:rPr sz="2400" spc="-20" dirty="0">
                <a:latin typeface="Calibri"/>
                <a:cs typeface="Calibri"/>
              </a:rPr>
              <a:t>Транслируют </a:t>
            </a:r>
            <a:r>
              <a:rPr sz="2400" spc="-5" dirty="0">
                <a:latin typeface="Calibri"/>
                <a:cs typeface="Calibri"/>
              </a:rPr>
              <a:t>нуклеотидные </a:t>
            </a:r>
            <a:r>
              <a:rPr sz="2400" spc="-10" dirty="0">
                <a:latin typeface="Calibri"/>
                <a:cs typeface="Calibri"/>
              </a:rPr>
              <a:t>последовательности </a:t>
            </a:r>
            <a:r>
              <a:rPr sz="2400" dirty="0">
                <a:latin typeface="Calibri"/>
                <a:cs typeface="Calibri"/>
              </a:rPr>
              <a:t>в  </a:t>
            </a:r>
            <a:r>
              <a:rPr sz="2400" spc="-5" dirty="0">
                <a:latin typeface="Calibri"/>
                <a:cs typeface="Calibri"/>
              </a:rPr>
              <a:t>аминокислотные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37" name="object 37"/>
          <p:cNvSpPr txBox="1"/>
          <p:nvPr/>
        </p:nvSpPr>
        <p:spPr>
          <a:xfrm>
            <a:off x="329590" y="1810765"/>
            <a:ext cx="8392795" cy="4418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98120">
              <a:lnSpc>
                <a:spcPct val="100000"/>
              </a:lnSpc>
            </a:pPr>
            <a:r>
              <a:rPr sz="2400" b="1" u="heavy" spc="-5" dirty="0">
                <a:latin typeface="Calibri"/>
                <a:cs typeface="Calibri"/>
              </a:rPr>
              <a:t>blastx </a:t>
            </a:r>
            <a:r>
              <a:rPr sz="2400" b="1" spc="-5" dirty="0">
                <a:latin typeface="Calibri"/>
                <a:cs typeface="Calibri"/>
              </a:rPr>
              <a:t>— </a:t>
            </a:r>
            <a:r>
              <a:rPr sz="2400" spc="-10" dirty="0">
                <a:latin typeface="Calibri"/>
                <a:cs typeface="Calibri"/>
              </a:rPr>
              <a:t>переводит </a:t>
            </a:r>
            <a:r>
              <a:rPr sz="2400" spc="-5" dirty="0">
                <a:latin typeface="Calibri"/>
                <a:cs typeface="Calibri"/>
              </a:rPr>
              <a:t>нуклеотидную </a:t>
            </a:r>
            <a:r>
              <a:rPr sz="2400" spc="-10" dirty="0">
                <a:latin typeface="Calibri"/>
                <a:cs typeface="Calibri"/>
              </a:rPr>
              <a:t>последовательность </a:t>
            </a:r>
            <a:r>
              <a:rPr sz="2400" dirty="0">
                <a:latin typeface="Calibri"/>
                <a:cs typeface="Calibri"/>
              </a:rPr>
              <a:t>в  </a:t>
            </a:r>
            <a:r>
              <a:rPr sz="2400" spc="-5" dirty="0">
                <a:latin typeface="Calibri"/>
                <a:cs typeface="Calibri"/>
              </a:rPr>
              <a:t>аминокислотную </a:t>
            </a:r>
            <a:r>
              <a:rPr sz="2400" dirty="0">
                <a:latin typeface="Calibri"/>
                <a:cs typeface="Calibri"/>
              </a:rPr>
              <a:t>и сравнивает </a:t>
            </a:r>
            <a:r>
              <a:rPr sz="2400" spc="-5" dirty="0">
                <a:latin typeface="Calibri"/>
                <a:cs typeface="Calibri"/>
              </a:rPr>
              <a:t>последнюю </a:t>
            </a:r>
            <a:r>
              <a:rPr sz="2400" dirty="0">
                <a:latin typeface="Calibri"/>
                <a:cs typeface="Calibri"/>
              </a:rPr>
              <a:t>с </a:t>
            </a:r>
            <a:r>
              <a:rPr sz="2400" spc="-5" dirty="0">
                <a:latin typeface="Calibri"/>
                <a:cs typeface="Calibri"/>
              </a:rPr>
              <a:t>имеющимися </a:t>
            </a:r>
            <a:r>
              <a:rPr sz="2400" dirty="0">
                <a:latin typeface="Calibri"/>
                <a:cs typeface="Calibri"/>
              </a:rPr>
              <a:t>в  базе данных </a:t>
            </a:r>
            <a:r>
              <a:rPr sz="2400" spc="-5" dirty="0">
                <a:latin typeface="Calibri"/>
                <a:cs typeface="Calibri"/>
              </a:rPr>
              <a:t>аминокислотными </a:t>
            </a:r>
            <a:r>
              <a:rPr sz="2400" spc="-10" dirty="0">
                <a:latin typeface="Calibri"/>
                <a:cs typeface="Calibri"/>
              </a:rPr>
              <a:t>последовательностей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белков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198120">
              <a:lnSpc>
                <a:spcPct val="100000"/>
              </a:lnSpc>
            </a:pPr>
            <a:r>
              <a:rPr sz="2400" b="1" u="heavy" spc="-5" dirty="0">
                <a:latin typeface="Calibri"/>
                <a:cs typeface="Calibri"/>
              </a:rPr>
              <a:t>tblastn </a:t>
            </a:r>
            <a:r>
              <a:rPr sz="2400" b="1" spc="-5" dirty="0">
                <a:latin typeface="Calibri"/>
                <a:cs typeface="Calibri"/>
              </a:rPr>
              <a:t>— </a:t>
            </a:r>
            <a:r>
              <a:rPr sz="2400" spc="-5" dirty="0">
                <a:latin typeface="Calibri"/>
                <a:cs typeface="Calibri"/>
              </a:rPr>
              <a:t>аминокислотная </a:t>
            </a:r>
            <a:r>
              <a:rPr sz="2400" spc="-10" dirty="0">
                <a:latin typeface="Calibri"/>
                <a:cs typeface="Calibri"/>
              </a:rPr>
              <a:t>последовательность </a:t>
            </a:r>
            <a:r>
              <a:rPr sz="2400" spc="-5" dirty="0">
                <a:latin typeface="Calibri"/>
                <a:cs typeface="Calibri"/>
              </a:rPr>
              <a:t>сравнивается </a:t>
            </a:r>
            <a:r>
              <a:rPr sz="2400" dirty="0">
                <a:latin typeface="Calibri"/>
                <a:cs typeface="Calibri"/>
              </a:rPr>
              <a:t>с  транслированными </a:t>
            </a:r>
            <a:r>
              <a:rPr sz="2400" spc="-10" dirty="0">
                <a:latin typeface="Calibri"/>
                <a:cs typeface="Calibri"/>
              </a:rPr>
              <a:t>последовательностями </a:t>
            </a:r>
            <a:r>
              <a:rPr sz="2400" dirty="0">
                <a:latin typeface="Calibri"/>
                <a:cs typeface="Calibri"/>
              </a:rPr>
              <a:t>базы данных  </a:t>
            </a:r>
            <a:r>
              <a:rPr sz="2400" spc="-10" dirty="0">
                <a:latin typeface="Calibri"/>
                <a:cs typeface="Calibri"/>
              </a:rPr>
              <a:t>полинуклеотидов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b="1" u="heavy" spc="-5" dirty="0">
                <a:latin typeface="Calibri"/>
                <a:cs typeface="Calibri"/>
              </a:rPr>
              <a:t>tblastx </a:t>
            </a:r>
            <a:r>
              <a:rPr sz="2400" b="1" spc="-5" dirty="0">
                <a:latin typeface="Calibri"/>
                <a:cs typeface="Calibri"/>
              </a:rPr>
              <a:t>— </a:t>
            </a:r>
            <a:r>
              <a:rPr sz="2400" spc="-10" dirty="0">
                <a:latin typeface="Calibri"/>
                <a:cs typeface="Calibri"/>
              </a:rPr>
              <a:t>переводит </a:t>
            </a:r>
            <a:r>
              <a:rPr sz="2400" spc="-5" dirty="0">
                <a:latin typeface="Calibri"/>
                <a:cs typeface="Calibri"/>
              </a:rPr>
              <a:t>изучаемую нуклеотидную  </a:t>
            </a:r>
            <a:r>
              <a:rPr sz="2400" spc="-10" dirty="0">
                <a:latin typeface="Calibri"/>
                <a:cs typeface="Calibri"/>
              </a:rPr>
              <a:t>последовательность </a:t>
            </a:r>
            <a:r>
              <a:rPr sz="2400" dirty="0">
                <a:latin typeface="Calibri"/>
                <a:cs typeface="Calibri"/>
              </a:rPr>
              <a:t>в </a:t>
            </a:r>
            <a:r>
              <a:rPr sz="2400" spc="-5" dirty="0">
                <a:latin typeface="Calibri"/>
                <a:cs typeface="Calibri"/>
              </a:rPr>
              <a:t>аминокислотную, </a:t>
            </a:r>
            <a:r>
              <a:rPr sz="2400" dirty="0">
                <a:latin typeface="Calibri"/>
                <a:cs typeface="Calibri"/>
              </a:rPr>
              <a:t>а </a:t>
            </a:r>
            <a:r>
              <a:rPr sz="2400" spc="-10" dirty="0">
                <a:latin typeface="Calibri"/>
                <a:cs typeface="Calibri"/>
              </a:rPr>
              <a:t>затем </a:t>
            </a:r>
            <a:r>
              <a:rPr sz="2400" dirty="0">
                <a:latin typeface="Calibri"/>
                <a:cs typeface="Calibri"/>
              </a:rPr>
              <a:t>сравнивает её с  </a:t>
            </a:r>
            <a:r>
              <a:rPr sz="2400" spc="-5" dirty="0">
                <a:latin typeface="Calibri"/>
                <a:cs typeface="Calibri"/>
              </a:rPr>
              <a:t>транслированными </a:t>
            </a:r>
            <a:r>
              <a:rPr sz="2400" spc="-10" dirty="0">
                <a:latin typeface="Calibri"/>
                <a:cs typeface="Calibri"/>
              </a:rPr>
              <a:t>последовательностями </a:t>
            </a:r>
            <a:r>
              <a:rPr sz="2400" dirty="0">
                <a:latin typeface="Calibri"/>
                <a:cs typeface="Calibri"/>
              </a:rPr>
              <a:t>базы данных  секвенированных нуклеиновых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кислот</a:t>
            </a:r>
            <a:r>
              <a:rPr sz="2400" b="1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3547" y="190500"/>
            <a:ext cx="2394204" cy="582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12264" y="190500"/>
            <a:ext cx="556260" cy="582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5552" y="633983"/>
            <a:ext cx="8098535" cy="499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5552" y="999744"/>
            <a:ext cx="7865364" cy="499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5552" y="1365503"/>
            <a:ext cx="2310384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27504" y="1365503"/>
            <a:ext cx="501395" cy="499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20467" y="1365503"/>
            <a:ext cx="6345935" cy="4998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5552" y="1731264"/>
            <a:ext cx="923544" cy="499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0663" y="1731264"/>
            <a:ext cx="477011" cy="499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552" y="2097023"/>
            <a:ext cx="477012" cy="499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3547" y="2446020"/>
            <a:ext cx="2947416" cy="5821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65476" y="2446020"/>
            <a:ext cx="556260" cy="582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5552" y="2889504"/>
            <a:ext cx="6778752" cy="499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95871" y="2889504"/>
            <a:ext cx="477012" cy="499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5552" y="3255264"/>
            <a:ext cx="477012" cy="499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5552" y="3621023"/>
            <a:ext cx="1307592" cy="4998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2336" y="4018788"/>
            <a:ext cx="978407" cy="1066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24711" y="3621023"/>
            <a:ext cx="684276" cy="4998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00555" y="3621023"/>
            <a:ext cx="477012" cy="4998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69136" y="3621023"/>
            <a:ext cx="6332220" cy="4998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5552" y="3986784"/>
            <a:ext cx="5128260" cy="4998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45379" y="3986784"/>
            <a:ext cx="477012" cy="4998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5552" y="4352544"/>
            <a:ext cx="477012" cy="4998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5552" y="4718303"/>
            <a:ext cx="1703832" cy="4998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2336" y="5116067"/>
            <a:ext cx="1374647" cy="1066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20952" y="4718303"/>
            <a:ext cx="473964" cy="499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86483" y="4718303"/>
            <a:ext cx="684276" cy="4998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62327" y="4718303"/>
            <a:ext cx="477012" cy="499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30907" y="4718303"/>
            <a:ext cx="5519928" cy="4998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5552" y="5084064"/>
            <a:ext cx="8083296" cy="4998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5552" y="5449823"/>
            <a:ext cx="4745736" cy="4998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62855" y="5449823"/>
            <a:ext cx="475488" cy="499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29911" y="5449823"/>
            <a:ext cx="477012" cy="499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402742" y="282955"/>
            <a:ext cx="7888605" cy="1921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4.</a:t>
            </a:r>
            <a:r>
              <a:rPr sz="2800" spc="-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Геномные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5"/>
              </a:spcBef>
            </a:pPr>
            <a:r>
              <a:rPr sz="2400" spc="-5" dirty="0">
                <a:latin typeface="Calibri"/>
                <a:cs typeface="Calibri"/>
              </a:rPr>
              <a:t>предназначены для </a:t>
            </a:r>
            <a:r>
              <a:rPr sz="2400" dirty="0">
                <a:latin typeface="Calibri"/>
                <a:cs typeface="Calibri"/>
              </a:rPr>
              <a:t>сравнения </a:t>
            </a:r>
            <a:r>
              <a:rPr sz="2400" spc="-5" dirty="0">
                <a:latin typeface="Calibri"/>
                <a:cs typeface="Calibri"/>
              </a:rPr>
              <a:t>изучаемой нуклеотидной  </a:t>
            </a:r>
            <a:r>
              <a:rPr sz="2400" spc="-10" dirty="0">
                <a:latin typeface="Calibri"/>
                <a:cs typeface="Calibri"/>
              </a:rPr>
              <a:t>последовательности </a:t>
            </a:r>
            <a:r>
              <a:rPr sz="2400" spc="-5" dirty="0">
                <a:latin typeface="Calibri"/>
                <a:cs typeface="Calibri"/>
              </a:rPr>
              <a:t>с базой данных секвенированного  генома </a:t>
            </a:r>
            <a:r>
              <a:rPr sz="2400" spc="-10" dirty="0">
                <a:latin typeface="Calibri"/>
                <a:cs typeface="Calibri"/>
              </a:rPr>
              <a:t>какого-либо </a:t>
            </a:r>
            <a:r>
              <a:rPr sz="2400" spc="-5" dirty="0">
                <a:latin typeface="Calibri"/>
                <a:cs typeface="Calibri"/>
              </a:rPr>
              <a:t>организма (арабидопсиса, </a:t>
            </a:r>
            <a:r>
              <a:rPr sz="2400" spc="-10" dirty="0">
                <a:latin typeface="Calibri"/>
                <a:cs typeface="Calibri"/>
              </a:rPr>
              <a:t>человека, </a:t>
            </a:r>
            <a:r>
              <a:rPr sz="2400" dirty="0">
                <a:latin typeface="Calibri"/>
                <a:cs typeface="Calibri"/>
              </a:rPr>
              <a:t>и  </a:t>
            </a:r>
            <a:r>
              <a:rPr sz="2400" spc="-5" dirty="0">
                <a:latin typeface="Calibri"/>
                <a:cs typeface="Calibri"/>
              </a:rPr>
              <a:t>др.)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02742" y="2538729"/>
            <a:ext cx="7631430" cy="3385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5.</a:t>
            </a:r>
            <a:r>
              <a:rPr sz="2800" b="1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Специальные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400" b="1" spc="-5" dirty="0">
                <a:latin typeface="Calibri"/>
                <a:cs typeface="Calibri"/>
              </a:rPr>
              <a:t>прикладные </a:t>
            </a:r>
            <a:r>
              <a:rPr sz="2400" b="1" dirty="0">
                <a:latin typeface="Calibri"/>
                <a:cs typeface="Calibri"/>
              </a:rPr>
              <a:t>программы, </a:t>
            </a:r>
            <a:r>
              <a:rPr sz="2400" b="1" spc="-5" dirty="0">
                <a:latin typeface="Calibri"/>
                <a:cs typeface="Calibri"/>
              </a:rPr>
              <a:t>использующие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BLAST: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u="heavy" spc="-5" dirty="0">
                <a:latin typeface="Calibri"/>
                <a:cs typeface="Calibri"/>
              </a:rPr>
              <a:t>bl2seq </a:t>
            </a:r>
            <a:r>
              <a:rPr sz="2400" b="1" spc="-5" dirty="0">
                <a:latin typeface="Calibri"/>
                <a:cs typeface="Calibri"/>
              </a:rPr>
              <a:t>— </a:t>
            </a:r>
            <a:r>
              <a:rPr sz="2400" spc="-5" dirty="0">
                <a:latin typeface="Calibri"/>
                <a:cs typeface="Calibri"/>
              </a:rPr>
              <a:t>сопоставление двух </a:t>
            </a:r>
            <a:r>
              <a:rPr sz="2400" spc="-10" dirty="0">
                <a:latin typeface="Calibri"/>
                <a:cs typeface="Calibri"/>
              </a:rPr>
              <a:t>последовательностей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по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принципу локальных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выравниваний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b="1" u="heavy" spc="-20" dirty="0">
                <a:latin typeface="Calibri"/>
                <a:cs typeface="Calibri"/>
              </a:rPr>
              <a:t>VecScreen </a:t>
            </a:r>
            <a:r>
              <a:rPr sz="2400" b="1" spc="-5" dirty="0">
                <a:latin typeface="Calibri"/>
                <a:cs typeface="Calibri"/>
              </a:rPr>
              <a:t>— </a:t>
            </a:r>
            <a:r>
              <a:rPr sz="2400" spc="-10" dirty="0">
                <a:latin typeface="Calibri"/>
                <a:cs typeface="Calibri"/>
              </a:rPr>
              <a:t>определение сегментов </a:t>
            </a:r>
            <a:r>
              <a:rPr sz="2400" spc="-5" dirty="0">
                <a:latin typeface="Calibri"/>
                <a:cs typeface="Calibri"/>
              </a:rPr>
              <a:t>нуклеотидной  </a:t>
            </a:r>
            <a:r>
              <a:rPr sz="2400" spc="-10" dirty="0">
                <a:latin typeface="Calibri"/>
                <a:cs typeface="Calibri"/>
              </a:rPr>
              <a:t>последовательности </a:t>
            </a:r>
            <a:r>
              <a:rPr sz="2400" dirty="0">
                <a:latin typeface="Calibri"/>
                <a:cs typeface="Calibri"/>
              </a:rPr>
              <a:t>нуклеиновой </a:t>
            </a:r>
            <a:r>
              <a:rPr sz="2400" spc="-5" dirty="0">
                <a:latin typeface="Calibri"/>
                <a:cs typeface="Calibri"/>
              </a:rPr>
              <a:t>кислоты, </a:t>
            </a:r>
            <a:r>
              <a:rPr sz="2400" spc="-15" dirty="0">
                <a:latin typeface="Calibri"/>
                <a:cs typeface="Calibri"/>
              </a:rPr>
              <a:t>которые </a:t>
            </a:r>
            <a:r>
              <a:rPr sz="2400" spc="-5" dirty="0">
                <a:latin typeface="Calibri"/>
                <a:cs typeface="Calibri"/>
              </a:rPr>
              <a:t>могут  иметь векторное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происхождение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915" y="105155"/>
            <a:ext cx="3904488" cy="6598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54908" y="105155"/>
            <a:ext cx="1575815" cy="659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91228" y="105155"/>
            <a:ext cx="630936" cy="6598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5843" y="687323"/>
            <a:ext cx="172212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72200" y="5875020"/>
            <a:ext cx="477011" cy="4968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  <a:latin typeface="Calibri"/>
                <a:cs typeface="Calibri"/>
              </a:rPr>
              <a:t>Принципы работы</a:t>
            </a:r>
            <a:r>
              <a:rPr spc="-1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FF0000"/>
                </a:solidFill>
                <a:latin typeface="Calibri"/>
                <a:cs typeface="Calibri"/>
              </a:rPr>
              <a:t>BLAST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329590" y="828801"/>
            <a:ext cx="8479790" cy="5492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41300">
              <a:lnSpc>
                <a:spcPts val="2450"/>
              </a:lnSpc>
              <a:buChar char="-"/>
              <a:tabLst>
                <a:tab pos="172720" algn="l"/>
              </a:tabLst>
            </a:pPr>
            <a:r>
              <a:rPr sz="2400" b="1" spc="-5" dirty="0">
                <a:latin typeface="Calibri"/>
                <a:cs typeface="Calibri"/>
              </a:rPr>
              <a:t>Выравнивания </a:t>
            </a:r>
            <a:r>
              <a:rPr sz="2400" b="1" spc="-15" dirty="0">
                <a:latin typeface="Calibri"/>
                <a:cs typeface="Calibri"/>
              </a:rPr>
              <a:t>делят </a:t>
            </a:r>
            <a:r>
              <a:rPr sz="2400" b="1" dirty="0">
                <a:latin typeface="Calibri"/>
                <a:cs typeface="Calibri"/>
              </a:rPr>
              <a:t>на </a:t>
            </a:r>
            <a:r>
              <a:rPr sz="2400" b="1" spc="-15" dirty="0">
                <a:latin typeface="Calibri"/>
                <a:cs typeface="Calibri"/>
              </a:rPr>
              <a:t>глобальные </a:t>
            </a:r>
            <a:r>
              <a:rPr sz="2400" b="1" spc="-10" dirty="0">
                <a:latin typeface="Calibri"/>
                <a:cs typeface="Calibri"/>
              </a:rPr>
              <a:t>(последовательности  </a:t>
            </a:r>
            <a:r>
              <a:rPr sz="2400" b="1" spc="-5" dirty="0">
                <a:latin typeface="Calibri"/>
                <a:cs typeface="Calibri"/>
              </a:rPr>
              <a:t>сравниваются полностью) </a:t>
            </a:r>
            <a:r>
              <a:rPr sz="2400" b="1" dirty="0">
                <a:latin typeface="Calibri"/>
                <a:cs typeface="Calibri"/>
              </a:rPr>
              <a:t>и </a:t>
            </a:r>
            <a:r>
              <a:rPr sz="2400" b="1" spc="-5" dirty="0">
                <a:latin typeface="Calibri"/>
                <a:cs typeface="Calibri"/>
              </a:rPr>
              <a:t>локальные (сравниваются </a:t>
            </a:r>
            <a:r>
              <a:rPr sz="2400" b="1" spc="-20" dirty="0">
                <a:latin typeface="Calibri"/>
                <a:cs typeface="Calibri"/>
              </a:rPr>
              <a:t>только  </a:t>
            </a:r>
            <a:r>
              <a:rPr sz="2400" b="1" spc="-10" dirty="0">
                <a:latin typeface="Calibri"/>
                <a:cs typeface="Calibri"/>
              </a:rPr>
              <a:t>определённые </a:t>
            </a:r>
            <a:r>
              <a:rPr sz="2400" b="1" dirty="0">
                <a:latin typeface="Calibri"/>
                <a:cs typeface="Calibri"/>
              </a:rPr>
              <a:t>участки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последовательностей).</a:t>
            </a:r>
            <a:endParaRPr sz="2400">
              <a:latin typeface="Calibri"/>
              <a:cs typeface="Calibri"/>
            </a:endParaRPr>
          </a:p>
          <a:p>
            <a:pPr marL="12700" marR="236220">
              <a:lnSpc>
                <a:spcPct val="85000"/>
              </a:lnSpc>
              <a:spcBef>
                <a:spcPts val="805"/>
              </a:spcBef>
              <a:buChar char="-"/>
              <a:tabLst>
                <a:tab pos="172720" algn="l"/>
              </a:tabLst>
            </a:pPr>
            <a:r>
              <a:rPr sz="2400" b="1" spc="-5" dirty="0">
                <a:latin typeface="Calibri"/>
                <a:cs typeface="Calibri"/>
              </a:rPr>
              <a:t>BLAST </a:t>
            </a:r>
            <a:r>
              <a:rPr sz="2400" b="1" spc="-10" dirty="0">
                <a:latin typeface="Calibri"/>
                <a:cs typeface="Calibri"/>
              </a:rPr>
              <a:t>производит </a:t>
            </a:r>
            <a:r>
              <a:rPr sz="2400" b="1" spc="-5" dirty="0">
                <a:latin typeface="Calibri"/>
                <a:cs typeface="Calibri"/>
              </a:rPr>
              <a:t>локальные выравнивания, </a:t>
            </a:r>
            <a:r>
              <a:rPr sz="2400" b="1" spc="-10" dirty="0">
                <a:latin typeface="Calibri"/>
                <a:cs typeface="Calibri"/>
              </a:rPr>
              <a:t>что </a:t>
            </a:r>
            <a:r>
              <a:rPr sz="2400" b="1" spc="-5" dirty="0">
                <a:latin typeface="Calibri"/>
                <a:cs typeface="Calibri"/>
              </a:rPr>
              <a:t>связано с  наличием </a:t>
            </a:r>
            <a:r>
              <a:rPr sz="2400" b="1" dirty="0">
                <a:latin typeface="Calibri"/>
                <a:cs typeface="Calibri"/>
              </a:rPr>
              <a:t>в </a:t>
            </a:r>
            <a:r>
              <a:rPr sz="2400" b="1" spc="-10" dirty="0">
                <a:latin typeface="Calibri"/>
                <a:cs typeface="Calibri"/>
              </a:rPr>
              <a:t>различных </a:t>
            </a:r>
            <a:r>
              <a:rPr sz="2400" b="1" spc="-20" dirty="0">
                <a:latin typeface="Calibri"/>
                <a:cs typeface="Calibri"/>
              </a:rPr>
              <a:t>белках </a:t>
            </a:r>
            <a:r>
              <a:rPr sz="2400" b="1" spc="-15" dirty="0">
                <a:latin typeface="Calibri"/>
                <a:cs typeface="Calibri"/>
              </a:rPr>
              <a:t>сходных </a:t>
            </a:r>
            <a:r>
              <a:rPr sz="2400" b="1" spc="-5" dirty="0">
                <a:latin typeface="Calibri"/>
                <a:cs typeface="Calibri"/>
              </a:rPr>
              <a:t>доменов </a:t>
            </a:r>
            <a:r>
              <a:rPr sz="2400" b="1" dirty="0">
                <a:latin typeface="Calibri"/>
                <a:cs typeface="Calibri"/>
              </a:rPr>
              <a:t>и </a:t>
            </a:r>
            <a:r>
              <a:rPr sz="2400" b="1" spc="-5" dirty="0">
                <a:latin typeface="Calibri"/>
                <a:cs typeface="Calibri"/>
              </a:rPr>
              <a:t>паттернов.  </a:t>
            </a:r>
            <a:r>
              <a:rPr sz="2400" b="1" dirty="0">
                <a:latin typeface="Calibri"/>
                <a:cs typeface="Calibri"/>
              </a:rPr>
              <a:t>Кроме </a:t>
            </a:r>
            <a:r>
              <a:rPr sz="2400" b="1" spc="-15" dirty="0">
                <a:latin typeface="Calibri"/>
                <a:cs typeface="Calibri"/>
              </a:rPr>
              <a:t>этого </a:t>
            </a:r>
            <a:r>
              <a:rPr sz="2400" b="1" spc="-5" dirty="0">
                <a:latin typeface="Calibri"/>
                <a:cs typeface="Calibri"/>
              </a:rPr>
              <a:t>локальное выравнивание позволяет </a:t>
            </a:r>
            <a:r>
              <a:rPr sz="2400" b="1" dirty="0">
                <a:latin typeface="Calibri"/>
                <a:cs typeface="Calibri"/>
              </a:rPr>
              <a:t>сравнить  </a:t>
            </a:r>
            <a:r>
              <a:rPr sz="2400" b="1" spc="-5" dirty="0">
                <a:latin typeface="Calibri"/>
                <a:cs typeface="Calibri"/>
              </a:rPr>
              <a:t>иРНК с геномной </a:t>
            </a:r>
            <a:r>
              <a:rPr sz="2400" b="1" dirty="0">
                <a:latin typeface="Calibri"/>
                <a:cs typeface="Calibri"/>
              </a:rPr>
              <a:t>ДНК. В </a:t>
            </a:r>
            <a:r>
              <a:rPr sz="2400" b="1" spc="-5" dirty="0">
                <a:latin typeface="Calibri"/>
                <a:cs typeface="Calibri"/>
              </a:rPr>
              <a:t>случае </a:t>
            </a:r>
            <a:r>
              <a:rPr sz="2400" b="1" spc="-15" dirty="0">
                <a:latin typeface="Calibri"/>
                <a:cs typeface="Calibri"/>
              </a:rPr>
              <a:t>глобального </a:t>
            </a:r>
            <a:r>
              <a:rPr sz="2400" b="1" spc="-5" dirty="0">
                <a:latin typeface="Calibri"/>
                <a:cs typeface="Calibri"/>
              </a:rPr>
              <a:t>выравнивания  обнаруживается </a:t>
            </a:r>
            <a:r>
              <a:rPr sz="2400" b="1" dirty="0">
                <a:latin typeface="Calibri"/>
                <a:cs typeface="Calibri"/>
              </a:rPr>
              <a:t>меньшее </a:t>
            </a:r>
            <a:r>
              <a:rPr sz="2400" b="1" spc="-15" dirty="0">
                <a:latin typeface="Calibri"/>
                <a:cs typeface="Calibri"/>
              </a:rPr>
              <a:t>сходство </a:t>
            </a:r>
            <a:r>
              <a:rPr sz="2400" b="1" spc="-10" dirty="0">
                <a:latin typeface="Calibri"/>
                <a:cs typeface="Calibri"/>
              </a:rPr>
              <a:t>последовательностей,  </a:t>
            </a:r>
            <a:r>
              <a:rPr sz="2400" b="1" dirty="0">
                <a:latin typeface="Calibri"/>
                <a:cs typeface="Calibri"/>
              </a:rPr>
              <a:t>особенно </a:t>
            </a:r>
            <a:r>
              <a:rPr sz="2400" b="1" spc="-5" dirty="0">
                <a:latin typeface="Calibri"/>
                <a:cs typeface="Calibri"/>
              </a:rPr>
              <a:t>их доменов </a:t>
            </a:r>
            <a:r>
              <a:rPr sz="2400" b="1" dirty="0">
                <a:latin typeface="Calibri"/>
                <a:cs typeface="Calibri"/>
              </a:rPr>
              <a:t>и</a:t>
            </a:r>
            <a:r>
              <a:rPr sz="2400" b="1" spc="-10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паттернов.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85000"/>
              </a:lnSpc>
              <a:spcBef>
                <a:spcPts val="815"/>
              </a:spcBef>
              <a:buChar char="-"/>
              <a:tabLst>
                <a:tab pos="172720" algn="l"/>
              </a:tabLst>
            </a:pPr>
            <a:r>
              <a:rPr sz="2400" b="1" dirty="0">
                <a:latin typeface="Calibri"/>
                <a:cs typeface="Calibri"/>
              </a:rPr>
              <a:t>После </a:t>
            </a:r>
            <a:r>
              <a:rPr sz="2400" b="1" spc="-10" dirty="0">
                <a:latin typeface="Calibri"/>
                <a:cs typeface="Calibri"/>
              </a:rPr>
              <a:t>введения </a:t>
            </a:r>
            <a:r>
              <a:rPr sz="2400" b="1" spc="-5" dirty="0">
                <a:latin typeface="Calibri"/>
                <a:cs typeface="Calibri"/>
              </a:rPr>
              <a:t>изучаемой нуклеотидной </a:t>
            </a:r>
            <a:r>
              <a:rPr sz="2400" b="1" dirty="0">
                <a:latin typeface="Calibri"/>
                <a:cs typeface="Calibri"/>
              </a:rPr>
              <a:t>или  </a:t>
            </a:r>
            <a:r>
              <a:rPr sz="2400" b="1" spc="-5" dirty="0">
                <a:latin typeface="Calibri"/>
                <a:cs typeface="Calibri"/>
              </a:rPr>
              <a:t>аминокислотной </a:t>
            </a:r>
            <a:r>
              <a:rPr sz="2400" b="1" spc="-10" dirty="0">
                <a:latin typeface="Calibri"/>
                <a:cs typeface="Calibri"/>
              </a:rPr>
              <a:t>последовательности </a:t>
            </a:r>
            <a:r>
              <a:rPr sz="2400" b="1" spc="-5" dirty="0">
                <a:latin typeface="Calibri"/>
                <a:cs typeface="Calibri"/>
              </a:rPr>
              <a:t>(запрос) </a:t>
            </a:r>
            <a:r>
              <a:rPr sz="2400" b="1" dirty="0">
                <a:latin typeface="Calibri"/>
                <a:cs typeface="Calibri"/>
              </a:rPr>
              <a:t>на </a:t>
            </a:r>
            <a:r>
              <a:rPr sz="2400" b="1" spc="-15" dirty="0">
                <a:latin typeface="Calibri"/>
                <a:cs typeface="Calibri"/>
              </a:rPr>
              <a:t>одну </a:t>
            </a:r>
            <a:r>
              <a:rPr sz="2400" b="1" dirty="0">
                <a:latin typeface="Calibri"/>
                <a:cs typeface="Calibri"/>
              </a:rPr>
              <a:t>из </a:t>
            </a:r>
            <a:r>
              <a:rPr sz="2400" b="1" spc="-5" dirty="0">
                <a:latin typeface="Calibri"/>
                <a:cs typeface="Calibri"/>
              </a:rPr>
              <a:t>веб-  </a:t>
            </a:r>
            <a:r>
              <a:rPr sz="2400" b="1" dirty="0">
                <a:latin typeface="Calibri"/>
                <a:cs typeface="Calibri"/>
              </a:rPr>
              <a:t>страниц </a:t>
            </a:r>
            <a:r>
              <a:rPr sz="2400" b="1" spc="-45" dirty="0">
                <a:latin typeface="Calibri"/>
                <a:cs typeface="Calibri"/>
              </a:rPr>
              <a:t>BLAST, </a:t>
            </a:r>
            <a:r>
              <a:rPr sz="2400" b="1" dirty="0">
                <a:latin typeface="Calibri"/>
                <a:cs typeface="Calibri"/>
              </a:rPr>
              <a:t>она </a:t>
            </a:r>
            <a:r>
              <a:rPr sz="2400" b="1" spc="-5" dirty="0">
                <a:latin typeface="Calibri"/>
                <a:cs typeface="Calibri"/>
              </a:rPr>
              <a:t>вместе </a:t>
            </a:r>
            <a:r>
              <a:rPr sz="2400" b="1" dirty="0">
                <a:latin typeface="Calibri"/>
                <a:cs typeface="Calibri"/>
              </a:rPr>
              <a:t>с </a:t>
            </a:r>
            <a:r>
              <a:rPr sz="2400" b="1" spc="-10" dirty="0">
                <a:latin typeface="Calibri"/>
                <a:cs typeface="Calibri"/>
              </a:rPr>
              <a:t>другой </a:t>
            </a:r>
            <a:r>
              <a:rPr sz="2400" b="1" spc="-20" dirty="0">
                <a:latin typeface="Calibri"/>
                <a:cs typeface="Calibri"/>
              </a:rPr>
              <a:t>входной </a:t>
            </a:r>
            <a:r>
              <a:rPr sz="2400" b="1" spc="-5" dirty="0">
                <a:latin typeface="Calibri"/>
                <a:cs typeface="Calibri"/>
              </a:rPr>
              <a:t>информацией  (база данных, размера </a:t>
            </a:r>
            <a:r>
              <a:rPr sz="2400" b="1" dirty="0">
                <a:latin typeface="Calibri"/>
                <a:cs typeface="Calibri"/>
              </a:rPr>
              <a:t>«слова» </a:t>
            </a:r>
            <a:r>
              <a:rPr sz="2400" b="1" spc="-5" dirty="0">
                <a:latin typeface="Calibri"/>
                <a:cs typeface="Calibri"/>
              </a:rPr>
              <a:t>(участка), значение </a:t>
            </a:r>
            <a:r>
              <a:rPr sz="2400" b="1" spc="-10" dirty="0">
                <a:latin typeface="Calibri"/>
                <a:cs typeface="Calibri"/>
              </a:rPr>
              <a:t>величины </a:t>
            </a:r>
            <a:r>
              <a:rPr sz="2400" b="1" dirty="0">
                <a:latin typeface="Calibri"/>
                <a:cs typeface="Calibri"/>
              </a:rPr>
              <a:t>E  и </a:t>
            </a:r>
            <a:r>
              <a:rPr sz="2400" b="1" spc="-5" dirty="0">
                <a:latin typeface="Calibri"/>
                <a:cs typeface="Calibri"/>
              </a:rPr>
              <a:t>др.) </a:t>
            </a:r>
            <a:r>
              <a:rPr sz="2400" b="1" dirty="0">
                <a:latin typeface="Calibri"/>
                <a:cs typeface="Calibri"/>
              </a:rPr>
              <a:t>поступает на сервер. </a:t>
            </a:r>
            <a:r>
              <a:rPr sz="2400" b="1" spc="-5" dirty="0">
                <a:latin typeface="Calibri"/>
                <a:cs typeface="Calibri"/>
              </a:rPr>
              <a:t>BLAST создаёт </a:t>
            </a:r>
            <a:r>
              <a:rPr sz="2400" b="1" spc="-15" dirty="0">
                <a:latin typeface="Calibri"/>
                <a:cs typeface="Calibri"/>
              </a:rPr>
              <a:t>таблицу </a:t>
            </a:r>
            <a:r>
              <a:rPr sz="2400" b="1" spc="-5" dirty="0">
                <a:latin typeface="Calibri"/>
                <a:cs typeface="Calibri"/>
              </a:rPr>
              <a:t>всех </a:t>
            </a:r>
            <a:r>
              <a:rPr sz="2400" b="1" dirty="0">
                <a:latin typeface="Calibri"/>
                <a:cs typeface="Calibri"/>
              </a:rPr>
              <a:t>«слов»  (в </a:t>
            </a:r>
            <a:r>
              <a:rPr sz="2400" b="1" spc="-20" dirty="0">
                <a:latin typeface="Calibri"/>
                <a:cs typeface="Calibri"/>
              </a:rPr>
              <a:t>белке </a:t>
            </a:r>
            <a:r>
              <a:rPr sz="2400" b="1" spc="-5" dirty="0">
                <a:latin typeface="Calibri"/>
                <a:cs typeface="Calibri"/>
              </a:rPr>
              <a:t>— </a:t>
            </a:r>
            <a:r>
              <a:rPr sz="2400" b="1" spc="-15" dirty="0">
                <a:latin typeface="Calibri"/>
                <a:cs typeface="Calibri"/>
              </a:rPr>
              <a:t>это </a:t>
            </a:r>
            <a:r>
              <a:rPr sz="2400" b="1" spc="-5" dirty="0">
                <a:latin typeface="Calibri"/>
                <a:cs typeface="Calibri"/>
              </a:rPr>
              <a:t>участок </a:t>
            </a:r>
            <a:r>
              <a:rPr sz="2400" b="1" spc="-10" dirty="0">
                <a:latin typeface="Calibri"/>
                <a:cs typeface="Calibri"/>
              </a:rPr>
              <a:t>последовательностей, который </a:t>
            </a:r>
            <a:r>
              <a:rPr sz="2400" b="1" dirty="0">
                <a:latin typeface="Calibri"/>
                <a:cs typeface="Calibri"/>
              </a:rPr>
              <a:t>по  </a:t>
            </a:r>
            <a:r>
              <a:rPr sz="2400" b="1" spc="-5" dirty="0">
                <a:latin typeface="Calibri"/>
                <a:cs typeface="Calibri"/>
              </a:rPr>
              <a:t>умолчанию состоит </a:t>
            </a:r>
            <a:r>
              <a:rPr sz="2400" b="1" dirty="0">
                <a:latin typeface="Calibri"/>
                <a:cs typeface="Calibri"/>
              </a:rPr>
              <a:t>из </a:t>
            </a:r>
            <a:r>
              <a:rPr sz="2400" b="1" spc="-10" dirty="0">
                <a:latin typeface="Calibri"/>
                <a:cs typeface="Calibri"/>
              </a:rPr>
              <a:t>трёх аминокислот, </a:t>
            </a:r>
            <a:r>
              <a:rPr sz="2400" b="1" dirty="0">
                <a:latin typeface="Calibri"/>
                <a:cs typeface="Calibri"/>
              </a:rPr>
              <a:t>а </a:t>
            </a:r>
            <a:r>
              <a:rPr sz="2400" b="1" spc="-5" dirty="0">
                <a:latin typeface="Calibri"/>
                <a:cs typeface="Calibri"/>
              </a:rPr>
              <a:t>для </a:t>
            </a:r>
            <a:r>
              <a:rPr sz="2400" b="1" dirty="0">
                <a:latin typeface="Calibri"/>
                <a:cs typeface="Calibri"/>
              </a:rPr>
              <a:t>нуклеиновых  </a:t>
            </a:r>
            <a:r>
              <a:rPr sz="2400" b="1" spc="-5" dirty="0">
                <a:latin typeface="Calibri"/>
                <a:cs typeface="Calibri"/>
              </a:rPr>
              <a:t>кислот </a:t>
            </a:r>
            <a:r>
              <a:rPr sz="2400" b="1" dirty="0">
                <a:latin typeface="Calibri"/>
                <a:cs typeface="Calibri"/>
              </a:rPr>
              <a:t>из 11 </a:t>
            </a:r>
            <a:r>
              <a:rPr sz="2400" b="1" spc="-5" dirty="0">
                <a:latin typeface="Calibri"/>
                <a:cs typeface="Calibri"/>
              </a:rPr>
              <a:t>нуклеотидов) </a:t>
            </a:r>
            <a:r>
              <a:rPr sz="2400" b="1" dirty="0">
                <a:latin typeface="Calibri"/>
                <a:cs typeface="Calibri"/>
              </a:rPr>
              <a:t>и </a:t>
            </a:r>
            <a:r>
              <a:rPr sz="2400" b="1" spc="-15" dirty="0">
                <a:latin typeface="Calibri"/>
                <a:cs typeface="Calibri"/>
              </a:rPr>
              <a:t>сходных</a:t>
            </a:r>
            <a:r>
              <a:rPr sz="2400" b="1" spc="-9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«слов».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395" y="120395"/>
            <a:ext cx="3418332" cy="582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63239" y="120395"/>
            <a:ext cx="1380743" cy="582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68496" y="120395"/>
            <a:ext cx="556260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5843" y="626363"/>
            <a:ext cx="172212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7639" y="658368"/>
            <a:ext cx="5641848" cy="461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31535" y="658368"/>
            <a:ext cx="3125723" cy="461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7639" y="960119"/>
            <a:ext cx="8429244" cy="461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7639" y="1261872"/>
            <a:ext cx="7484364" cy="4617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74052" y="1261872"/>
            <a:ext cx="1024127" cy="4617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20228" y="1261872"/>
            <a:ext cx="441959" cy="4617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7639" y="1563624"/>
            <a:ext cx="8109204" cy="4617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7639" y="1865376"/>
            <a:ext cx="7213092" cy="461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639" y="2167127"/>
            <a:ext cx="8587740" cy="4617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7639" y="2468879"/>
            <a:ext cx="6458712" cy="4617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48400" y="2468879"/>
            <a:ext cx="630935" cy="4617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01384" y="2468879"/>
            <a:ext cx="441960" cy="4617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7639" y="2770632"/>
            <a:ext cx="7799832" cy="4617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7639" y="3072383"/>
            <a:ext cx="3329940" cy="4617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19627" y="3072383"/>
            <a:ext cx="1357884" cy="4617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14800" y="3104388"/>
            <a:ext cx="466344" cy="42672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36720" y="3104388"/>
            <a:ext cx="402336" cy="42672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5843" y="3451859"/>
            <a:ext cx="172212" cy="179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7639" y="3483864"/>
            <a:ext cx="6024372" cy="4617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14059" y="3483864"/>
            <a:ext cx="1760219" cy="4617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7639" y="3785615"/>
            <a:ext cx="2365248" cy="4617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54935" y="3785615"/>
            <a:ext cx="1357884" cy="4617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34867" y="3785615"/>
            <a:ext cx="443483" cy="4617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00400" y="3785615"/>
            <a:ext cx="5507736" cy="46177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7639" y="4087367"/>
            <a:ext cx="6109716" cy="46177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99403" y="4087367"/>
            <a:ext cx="440436" cy="46177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5843" y="4466844"/>
            <a:ext cx="172212" cy="179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7639" y="4498847"/>
            <a:ext cx="8183880" cy="46177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67639" y="4800600"/>
            <a:ext cx="8828532" cy="4617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7639" y="5102352"/>
            <a:ext cx="7914132" cy="4617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7639" y="5404103"/>
            <a:ext cx="1574292" cy="46177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63980" y="5404103"/>
            <a:ext cx="6739128" cy="46177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7639" y="5705855"/>
            <a:ext cx="3159252" cy="46177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48939" y="5705855"/>
            <a:ext cx="1478280" cy="46177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49267" y="5705855"/>
            <a:ext cx="982980" cy="46177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4296" y="5705855"/>
            <a:ext cx="2657855" cy="46177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7639" y="6007608"/>
            <a:ext cx="3023616" cy="46177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813304" y="6007608"/>
            <a:ext cx="440435" cy="46177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Принципы работы</a:t>
            </a:r>
            <a:r>
              <a:rPr sz="2800" spc="-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BLAST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45" name="object 45"/>
          <p:cNvSpPr txBox="1"/>
          <p:nvPr/>
        </p:nvSpPr>
        <p:spPr>
          <a:xfrm>
            <a:off x="329590" y="766318"/>
            <a:ext cx="8408035" cy="5652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44475">
              <a:lnSpc>
                <a:spcPct val="90000"/>
              </a:lnSpc>
            </a:pPr>
            <a:r>
              <a:rPr sz="2200" b="1" spc="-15" dirty="0">
                <a:latin typeface="Calibri"/>
                <a:cs typeface="Calibri"/>
              </a:rPr>
              <a:t>Затем </a:t>
            </a:r>
            <a:r>
              <a:rPr sz="2200" b="1" dirty="0">
                <a:latin typeface="Calibri"/>
                <a:cs typeface="Calibri"/>
              </a:rPr>
              <a:t>в </a:t>
            </a:r>
            <a:r>
              <a:rPr sz="2200" b="1" spc="-10" dirty="0">
                <a:latin typeface="Calibri"/>
                <a:cs typeface="Calibri"/>
              </a:rPr>
              <a:t>базе </a:t>
            </a:r>
            <a:r>
              <a:rPr sz="2200" b="1" spc="-5" dirty="0">
                <a:latin typeface="Calibri"/>
                <a:cs typeface="Calibri"/>
              </a:rPr>
              <a:t>данных </a:t>
            </a:r>
            <a:r>
              <a:rPr sz="2200" b="1" spc="-10" dirty="0">
                <a:latin typeface="Calibri"/>
                <a:cs typeface="Calibri"/>
              </a:rPr>
              <a:t>проводится </a:t>
            </a:r>
            <a:r>
              <a:rPr sz="2200" b="1" spc="-5" dirty="0">
                <a:latin typeface="Calibri"/>
                <a:cs typeface="Calibri"/>
              </a:rPr>
              <a:t>их поиск. </a:t>
            </a:r>
            <a:r>
              <a:rPr sz="2200" spc="-35" dirty="0">
                <a:latin typeface="Calibri"/>
                <a:cs typeface="Calibri"/>
              </a:rPr>
              <a:t>Когда </a:t>
            </a:r>
            <a:r>
              <a:rPr sz="2200" spc="-5" dirty="0">
                <a:latin typeface="Calibri"/>
                <a:cs typeface="Calibri"/>
              </a:rPr>
              <a:t>обнаруживается  соответствие, </a:t>
            </a:r>
            <a:r>
              <a:rPr sz="2200" spc="-20" dirty="0">
                <a:latin typeface="Calibri"/>
                <a:cs typeface="Calibri"/>
              </a:rPr>
              <a:t>делается </a:t>
            </a:r>
            <a:r>
              <a:rPr sz="2200" spc="-10" dirty="0">
                <a:latin typeface="Calibri"/>
                <a:cs typeface="Calibri"/>
              </a:rPr>
              <a:t>попытка продлить </a:t>
            </a:r>
            <a:r>
              <a:rPr sz="2200" spc="-5" dirty="0">
                <a:latin typeface="Calibri"/>
                <a:cs typeface="Calibri"/>
              </a:rPr>
              <a:t>размеры «слова» </a:t>
            </a:r>
            <a:r>
              <a:rPr sz="2200" spc="-15" dirty="0">
                <a:latin typeface="Calibri"/>
                <a:cs typeface="Calibri"/>
              </a:rPr>
              <a:t>(до </a:t>
            </a:r>
            <a:r>
              <a:rPr sz="2200" spc="-5" dirty="0">
                <a:latin typeface="Calibri"/>
                <a:cs typeface="Calibri"/>
              </a:rPr>
              <a:t>4 и  </a:t>
            </a:r>
            <a:r>
              <a:rPr sz="2200" spc="-10" dirty="0">
                <a:latin typeface="Calibri"/>
                <a:cs typeface="Calibri"/>
              </a:rPr>
              <a:t>более </a:t>
            </a:r>
            <a:r>
              <a:rPr sz="2200" spc="-5" dirty="0">
                <a:latin typeface="Calibri"/>
                <a:cs typeface="Calibri"/>
              </a:rPr>
              <a:t>аминокислот и 12 и </a:t>
            </a:r>
            <a:r>
              <a:rPr sz="2200" spc="-10" dirty="0">
                <a:latin typeface="Calibri"/>
                <a:cs typeface="Calibri"/>
              </a:rPr>
              <a:t>более </a:t>
            </a:r>
            <a:r>
              <a:rPr sz="2200" spc="-5" dirty="0">
                <a:latin typeface="Calibri"/>
                <a:cs typeface="Calibri"/>
              </a:rPr>
              <a:t>нуклеотидов) сначала </a:t>
            </a:r>
            <a:r>
              <a:rPr sz="2200" spc="-10" dirty="0">
                <a:latin typeface="Calibri"/>
                <a:cs typeface="Calibri"/>
              </a:rPr>
              <a:t>без </a:t>
            </a:r>
            <a:r>
              <a:rPr sz="2200" spc="-5" dirty="0">
                <a:latin typeface="Calibri"/>
                <a:cs typeface="Calibri"/>
              </a:rPr>
              <a:t>гэпов  </a:t>
            </a:r>
            <a:r>
              <a:rPr sz="2200" spc="-10" dirty="0">
                <a:latin typeface="Calibri"/>
                <a:cs typeface="Calibri"/>
              </a:rPr>
              <a:t>(пробелов), </a:t>
            </a:r>
            <a:r>
              <a:rPr sz="2200" spc="-5" dirty="0">
                <a:latin typeface="Calibri"/>
                <a:cs typeface="Calibri"/>
              </a:rPr>
              <a:t>а </a:t>
            </a:r>
            <a:r>
              <a:rPr sz="2200" spc="-15" dirty="0">
                <a:latin typeface="Calibri"/>
                <a:cs typeface="Calibri"/>
              </a:rPr>
              <a:t>затем </a:t>
            </a:r>
            <a:r>
              <a:rPr sz="2200" spc="-5" dirty="0">
                <a:latin typeface="Calibri"/>
                <a:cs typeface="Calibri"/>
              </a:rPr>
              <a:t>с их </a:t>
            </a:r>
            <a:r>
              <a:rPr sz="2200" spc="-10" dirty="0">
                <a:latin typeface="Calibri"/>
                <a:cs typeface="Calibri"/>
              </a:rPr>
              <a:t>использованием. </a:t>
            </a:r>
            <a:r>
              <a:rPr sz="2200" spc="-5" dirty="0">
                <a:latin typeface="Calibri"/>
                <a:cs typeface="Calibri"/>
              </a:rPr>
              <a:t>После </a:t>
            </a:r>
            <a:r>
              <a:rPr sz="2200" spc="-10" dirty="0">
                <a:latin typeface="Calibri"/>
                <a:cs typeface="Calibri"/>
              </a:rPr>
              <a:t>максимального  продления </a:t>
            </a:r>
            <a:r>
              <a:rPr sz="2200" spc="-5" dirty="0">
                <a:latin typeface="Calibri"/>
                <a:cs typeface="Calibri"/>
              </a:rPr>
              <a:t>размеров </a:t>
            </a:r>
            <a:r>
              <a:rPr sz="2200" spc="-10" dirty="0">
                <a:latin typeface="Calibri"/>
                <a:cs typeface="Calibri"/>
              </a:rPr>
              <a:t>всех </a:t>
            </a:r>
            <a:r>
              <a:rPr sz="2200" spc="-5" dirty="0">
                <a:latin typeface="Calibri"/>
                <a:cs typeface="Calibri"/>
              </a:rPr>
              <a:t>возможных «слов» изучаемой  </a:t>
            </a:r>
            <a:r>
              <a:rPr sz="2200" spc="-10" dirty="0">
                <a:latin typeface="Calibri"/>
                <a:cs typeface="Calibri"/>
              </a:rPr>
              <a:t>последовательности, </a:t>
            </a:r>
            <a:r>
              <a:rPr sz="2200" spc="-15" dirty="0">
                <a:latin typeface="Calibri"/>
                <a:cs typeface="Calibri"/>
              </a:rPr>
              <a:t>определяются </a:t>
            </a:r>
            <a:r>
              <a:rPr sz="2200" spc="-5" dirty="0">
                <a:latin typeface="Calibri"/>
                <a:cs typeface="Calibri"/>
              </a:rPr>
              <a:t>выравнивания с максимальным  </a:t>
            </a:r>
            <a:r>
              <a:rPr sz="2200" spc="-10" dirty="0">
                <a:latin typeface="Calibri"/>
                <a:cs typeface="Calibri"/>
              </a:rPr>
              <a:t>количеством </a:t>
            </a:r>
            <a:r>
              <a:rPr sz="2200" spc="-5" dirty="0">
                <a:latin typeface="Calibri"/>
                <a:cs typeface="Calibri"/>
              </a:rPr>
              <a:t>совпадений для </a:t>
            </a:r>
            <a:r>
              <a:rPr sz="2200" spc="-15" dirty="0">
                <a:latin typeface="Calibri"/>
                <a:cs typeface="Calibri"/>
              </a:rPr>
              <a:t>каждой </a:t>
            </a:r>
            <a:r>
              <a:rPr sz="2200" spc="-5" dirty="0">
                <a:latin typeface="Calibri"/>
                <a:cs typeface="Calibri"/>
              </a:rPr>
              <a:t>пары запрос —  </a:t>
            </a:r>
            <a:r>
              <a:rPr sz="2200" spc="-10" dirty="0">
                <a:latin typeface="Calibri"/>
                <a:cs typeface="Calibri"/>
              </a:rPr>
              <a:t>последовательность </a:t>
            </a:r>
            <a:r>
              <a:rPr sz="2200" spc="-5" dirty="0">
                <a:latin typeface="Calibri"/>
                <a:cs typeface="Calibri"/>
              </a:rPr>
              <a:t>базы данных, и </a:t>
            </a:r>
            <a:r>
              <a:rPr sz="2200" spc="-10" dirty="0">
                <a:latin typeface="Calibri"/>
                <a:cs typeface="Calibri"/>
              </a:rPr>
              <a:t>полученная </a:t>
            </a:r>
            <a:r>
              <a:rPr sz="2200" spc="-5" dirty="0">
                <a:latin typeface="Calibri"/>
                <a:cs typeface="Calibri"/>
              </a:rPr>
              <a:t>информация  </a:t>
            </a:r>
            <a:r>
              <a:rPr sz="2200" spc="-15" dirty="0">
                <a:latin typeface="Calibri"/>
                <a:cs typeface="Calibri"/>
              </a:rPr>
              <a:t>фиксируется </a:t>
            </a:r>
            <a:r>
              <a:rPr sz="2200" spc="-5" dirty="0">
                <a:latin typeface="Calibri"/>
                <a:cs typeface="Calibri"/>
              </a:rPr>
              <a:t>в структуре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SeqAlign</a:t>
            </a:r>
            <a:r>
              <a:rPr sz="2000" spc="-5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12700" marR="288925">
              <a:lnSpc>
                <a:spcPts val="2380"/>
              </a:lnSpc>
              <a:spcBef>
                <a:spcPts val="894"/>
              </a:spcBef>
            </a:pPr>
            <a:r>
              <a:rPr sz="2200" b="1" spc="-10" dirty="0">
                <a:latin typeface="Calibri"/>
                <a:cs typeface="Calibri"/>
              </a:rPr>
              <a:t>Форматер, </a:t>
            </a:r>
            <a:r>
              <a:rPr sz="2200" b="1" spc="-15" dirty="0">
                <a:latin typeface="Calibri"/>
                <a:cs typeface="Calibri"/>
              </a:rPr>
              <a:t>расположенный </a:t>
            </a:r>
            <a:r>
              <a:rPr sz="2200" b="1" spc="-5" dirty="0">
                <a:latin typeface="Calibri"/>
                <a:cs typeface="Calibri"/>
              </a:rPr>
              <a:t>на сервере </a:t>
            </a:r>
            <a:r>
              <a:rPr sz="2200" b="1" spc="-40" dirty="0">
                <a:latin typeface="Calibri"/>
                <a:cs typeface="Calibri"/>
              </a:rPr>
              <a:t>BLAST, </a:t>
            </a:r>
            <a:r>
              <a:rPr sz="2200" spc="-15" dirty="0">
                <a:latin typeface="Calibri"/>
                <a:cs typeface="Calibri"/>
              </a:rPr>
              <a:t>использует  </a:t>
            </a:r>
            <a:r>
              <a:rPr sz="2200" spc="-5" dirty="0">
                <a:latin typeface="Calibri"/>
                <a:cs typeface="Calibri"/>
              </a:rPr>
              <a:t>информацию из </a:t>
            </a:r>
            <a:r>
              <a:rPr sz="2200" spc="-10" dirty="0">
                <a:latin typeface="Calibri"/>
                <a:cs typeface="Calibri"/>
              </a:rPr>
              <a:t>SeqAlign </a:t>
            </a:r>
            <a:r>
              <a:rPr sz="2200" spc="-5" dirty="0">
                <a:latin typeface="Calibri"/>
                <a:cs typeface="Calibri"/>
              </a:rPr>
              <a:t>и </a:t>
            </a:r>
            <a:r>
              <a:rPr sz="2200" spc="-15" dirty="0">
                <a:latin typeface="Calibri"/>
                <a:cs typeface="Calibri"/>
              </a:rPr>
              <a:t>представляет </a:t>
            </a:r>
            <a:r>
              <a:rPr sz="2200" spc="-5" dirty="0">
                <a:latin typeface="Calibri"/>
                <a:cs typeface="Calibri"/>
              </a:rPr>
              <a:t>её </a:t>
            </a:r>
            <a:r>
              <a:rPr sz="2200" spc="-10" dirty="0">
                <a:latin typeface="Calibri"/>
                <a:cs typeface="Calibri"/>
              </a:rPr>
              <a:t>различными </a:t>
            </a:r>
            <a:r>
              <a:rPr sz="2200" spc="-5" dirty="0">
                <a:latin typeface="Calibri"/>
                <a:cs typeface="Calibri"/>
              </a:rPr>
              <a:t>способами  (традиционным, графическим, в </a:t>
            </a:r>
            <a:r>
              <a:rPr sz="2200" spc="-10" dirty="0">
                <a:latin typeface="Calibri"/>
                <a:cs typeface="Calibri"/>
              </a:rPr>
              <a:t>виде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таблицы).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90000"/>
              </a:lnSpc>
              <a:spcBef>
                <a:spcPts val="830"/>
              </a:spcBef>
            </a:pPr>
            <a:r>
              <a:rPr sz="2200" b="1" spc="-5" dirty="0">
                <a:latin typeface="Calibri"/>
                <a:cs typeface="Calibri"/>
              </a:rPr>
              <a:t>Для </a:t>
            </a:r>
            <a:r>
              <a:rPr sz="2200" b="1" spc="-15" dirty="0">
                <a:latin typeface="Calibri"/>
                <a:cs typeface="Calibri"/>
              </a:rPr>
              <a:t>каждой </a:t>
            </a:r>
            <a:r>
              <a:rPr sz="2200" b="1" spc="-10" dirty="0">
                <a:latin typeface="Calibri"/>
                <a:cs typeface="Calibri"/>
              </a:rPr>
              <a:t>обнаруженной </a:t>
            </a:r>
            <a:r>
              <a:rPr sz="2200" b="1" dirty="0">
                <a:latin typeface="Calibri"/>
                <a:cs typeface="Calibri"/>
              </a:rPr>
              <a:t>в </a:t>
            </a:r>
            <a:r>
              <a:rPr sz="2200" b="1" spc="-10" dirty="0">
                <a:latin typeface="Calibri"/>
                <a:cs typeface="Calibri"/>
              </a:rPr>
              <a:t>базе </a:t>
            </a:r>
            <a:r>
              <a:rPr sz="2200" b="1" spc="-5" dirty="0">
                <a:latin typeface="Calibri"/>
                <a:cs typeface="Calibri"/>
              </a:rPr>
              <a:t>данных программами </a:t>
            </a:r>
            <a:r>
              <a:rPr sz="2200" b="1" spc="-10" dirty="0">
                <a:latin typeface="Calibri"/>
                <a:cs typeface="Calibri"/>
              </a:rPr>
              <a:t>BLAST  последовательности </a:t>
            </a:r>
            <a:r>
              <a:rPr sz="2200" b="1" spc="-20" dirty="0">
                <a:latin typeface="Calibri"/>
                <a:cs typeface="Calibri"/>
              </a:rPr>
              <a:t>необходимо </a:t>
            </a:r>
            <a:r>
              <a:rPr sz="2200" b="1" spc="-15" dirty="0">
                <a:latin typeface="Calibri"/>
                <a:cs typeface="Calibri"/>
              </a:rPr>
              <a:t>определить, насколько </a:t>
            </a:r>
            <a:r>
              <a:rPr sz="2200" b="1" spc="-5" dirty="0">
                <a:latin typeface="Calibri"/>
                <a:cs typeface="Calibri"/>
              </a:rPr>
              <a:t>она </a:t>
            </a:r>
            <a:r>
              <a:rPr sz="2200" b="1" spc="-20" dirty="0">
                <a:latin typeface="Calibri"/>
                <a:cs typeface="Calibri"/>
              </a:rPr>
              <a:t>сходна  </a:t>
            </a:r>
            <a:r>
              <a:rPr sz="2200" b="1" spc="-5" dirty="0">
                <a:latin typeface="Calibri"/>
                <a:cs typeface="Calibri"/>
              </a:rPr>
              <a:t>с </a:t>
            </a:r>
            <a:r>
              <a:rPr sz="2200" b="1" spc="-10" dirty="0">
                <a:latin typeface="Calibri"/>
                <a:cs typeface="Calibri"/>
              </a:rPr>
              <a:t>изучаемой последовательностью </a:t>
            </a:r>
            <a:r>
              <a:rPr sz="2200" b="1" spc="-5" dirty="0">
                <a:latin typeface="Calibri"/>
                <a:cs typeface="Calibri"/>
              </a:rPr>
              <a:t>(запрос) и значимо ли </a:t>
            </a:r>
            <a:r>
              <a:rPr sz="2200" b="1" spc="-15" dirty="0">
                <a:latin typeface="Calibri"/>
                <a:cs typeface="Calibri"/>
              </a:rPr>
              <a:t>это  </a:t>
            </a:r>
            <a:r>
              <a:rPr sz="2200" b="1" spc="-20" dirty="0">
                <a:latin typeface="Calibri"/>
                <a:cs typeface="Calibri"/>
              </a:rPr>
              <a:t>сходство. </a:t>
            </a:r>
            <a:r>
              <a:rPr sz="2200" spc="-5" dirty="0">
                <a:latin typeface="Calibri"/>
                <a:cs typeface="Calibri"/>
              </a:rPr>
              <a:t>Для </a:t>
            </a:r>
            <a:r>
              <a:rPr sz="2200" spc="-20" dirty="0">
                <a:latin typeface="Calibri"/>
                <a:cs typeface="Calibri"/>
              </a:rPr>
              <a:t>этого </a:t>
            </a:r>
            <a:r>
              <a:rPr sz="2200" spc="-10" dirty="0">
                <a:latin typeface="Calibri"/>
                <a:cs typeface="Calibri"/>
              </a:rPr>
              <a:t>BLAST </a:t>
            </a:r>
            <a:r>
              <a:rPr sz="2200" spc="-5" dirty="0">
                <a:latin typeface="Calibri"/>
                <a:cs typeface="Calibri"/>
              </a:rPr>
              <a:t>вычисляет число </a:t>
            </a:r>
            <a:r>
              <a:rPr sz="2200" spc="-10" dirty="0">
                <a:latin typeface="Calibri"/>
                <a:cs typeface="Calibri"/>
              </a:rPr>
              <a:t>битов </a:t>
            </a:r>
            <a:r>
              <a:rPr sz="2200" spc="-5" dirty="0">
                <a:latin typeface="Calibri"/>
                <a:cs typeface="Calibri"/>
              </a:rPr>
              <a:t>и </a:t>
            </a:r>
            <a:r>
              <a:rPr sz="2200" spc="-10" dirty="0">
                <a:latin typeface="Calibri"/>
                <a:cs typeface="Calibri"/>
              </a:rPr>
              <a:t>величину </a:t>
            </a:r>
            <a:r>
              <a:rPr sz="2200" spc="-5" dirty="0">
                <a:latin typeface="Calibri"/>
                <a:cs typeface="Calibri"/>
              </a:rPr>
              <a:t>Е  </a:t>
            </a:r>
            <a:r>
              <a:rPr sz="2200" spc="-10" dirty="0">
                <a:latin typeface="Calibri"/>
                <a:cs typeface="Calibri"/>
              </a:rPr>
              <a:t>(ожидаемое </a:t>
            </a:r>
            <a:r>
              <a:rPr sz="2200" dirty="0">
                <a:latin typeface="Calibri"/>
                <a:cs typeface="Calibri"/>
              </a:rPr>
              <a:t>значение, </a:t>
            </a:r>
            <a:r>
              <a:rPr sz="2200" spc="-15" dirty="0">
                <a:latin typeface="Calibri"/>
                <a:cs typeface="Calibri"/>
              </a:rPr>
              <a:t>expected </a:t>
            </a:r>
            <a:r>
              <a:rPr sz="2200" spc="-10" dirty="0">
                <a:latin typeface="Calibri"/>
                <a:cs typeface="Calibri"/>
              </a:rPr>
              <a:t>value) </a:t>
            </a:r>
            <a:r>
              <a:rPr sz="2200" spc="-5" dirty="0">
                <a:latin typeface="Calibri"/>
                <a:cs typeface="Calibri"/>
              </a:rPr>
              <a:t>для </a:t>
            </a:r>
            <a:r>
              <a:rPr sz="2200" spc="-15" dirty="0">
                <a:latin typeface="Calibri"/>
                <a:cs typeface="Calibri"/>
              </a:rPr>
              <a:t>каждой </a:t>
            </a:r>
            <a:r>
              <a:rPr sz="2200" spc="-5" dirty="0">
                <a:latin typeface="Calibri"/>
                <a:cs typeface="Calibri"/>
              </a:rPr>
              <a:t>пары  </a:t>
            </a:r>
            <a:r>
              <a:rPr sz="2200" spc="-10" dirty="0">
                <a:latin typeface="Calibri"/>
                <a:cs typeface="Calibri"/>
              </a:rPr>
              <a:t>последовательностей.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47586"/>
            <a:ext cx="9144000" cy="54531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5404" y="414527"/>
            <a:ext cx="172212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87952" y="1418844"/>
            <a:ext cx="630936" cy="659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8540" y="547370"/>
            <a:ext cx="7760970" cy="1463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1812289" algn="l"/>
              </a:tabLst>
            </a:pPr>
            <a:r>
              <a:rPr dirty="0">
                <a:solidFill>
                  <a:srgbClr val="FF0000"/>
                </a:solidFill>
                <a:latin typeface="Calibri"/>
                <a:cs typeface="Calibri"/>
              </a:rPr>
              <a:t>Особенности </a:t>
            </a:r>
            <a:r>
              <a:rPr spc="-5" dirty="0">
                <a:solidFill>
                  <a:srgbClr val="FF0000"/>
                </a:solidFill>
                <a:latin typeface="Calibri"/>
                <a:cs typeface="Calibri"/>
              </a:rPr>
              <a:t>экспериментальных </a:t>
            </a:r>
            <a:r>
              <a:rPr dirty="0">
                <a:solidFill>
                  <a:srgbClr val="FF0000"/>
                </a:solidFill>
                <a:latin typeface="Calibri"/>
                <a:cs typeface="Calibri"/>
              </a:rPr>
              <a:t>данных</a:t>
            </a:r>
            <a:r>
              <a:rPr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FF0000"/>
                </a:solidFill>
                <a:latin typeface="Calibri"/>
                <a:cs typeface="Calibri"/>
              </a:rPr>
              <a:t>в  </a:t>
            </a:r>
            <a:r>
              <a:rPr spc="-5" dirty="0">
                <a:solidFill>
                  <a:srgbClr val="FF0000"/>
                </a:solidFill>
                <a:latin typeface="Calibri"/>
                <a:cs typeface="Calibri"/>
              </a:rPr>
              <a:t>биологии, </a:t>
            </a:r>
            <a:r>
              <a:rPr dirty="0">
                <a:solidFill>
                  <a:srgbClr val="FF0000"/>
                </a:solidFill>
                <a:latin typeface="Calibri"/>
                <a:cs typeface="Calibri"/>
              </a:rPr>
              <a:t>применение </a:t>
            </a:r>
            <a:r>
              <a:rPr spc="-10" dirty="0">
                <a:solidFill>
                  <a:srgbClr val="FF0000"/>
                </a:solidFill>
                <a:latin typeface="Calibri"/>
                <a:cs typeface="Calibri"/>
              </a:rPr>
              <a:t>математических  </a:t>
            </a:r>
            <a:r>
              <a:rPr spc="-20" dirty="0">
                <a:solidFill>
                  <a:srgbClr val="FF0000"/>
                </a:solidFill>
                <a:latin typeface="Calibri"/>
                <a:cs typeface="Calibri"/>
              </a:rPr>
              <a:t>методов,	</a:t>
            </a:r>
            <a:r>
              <a:rPr spc="-10" dirty="0">
                <a:solidFill>
                  <a:srgbClr val="FF0000"/>
                </a:solidFill>
                <a:latin typeface="Calibri"/>
                <a:cs typeface="Calibri"/>
              </a:rPr>
              <a:t>технологий</a:t>
            </a:r>
          </a:p>
        </p:txBody>
      </p:sp>
      <p:sp>
        <p:nvSpPr>
          <p:cNvPr id="5" name="object 5"/>
          <p:cNvSpPr/>
          <p:nvPr/>
        </p:nvSpPr>
        <p:spPr>
          <a:xfrm>
            <a:off x="637031" y="2109216"/>
            <a:ext cx="172212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1583" y="2151888"/>
            <a:ext cx="1435608" cy="582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41703" y="2151888"/>
            <a:ext cx="652272" cy="5821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18488" y="2151888"/>
            <a:ext cx="556260" cy="5821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99260" y="2151888"/>
            <a:ext cx="4902708" cy="5821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26479" y="2151888"/>
            <a:ext cx="583692" cy="5821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34684" y="2151888"/>
            <a:ext cx="1776984" cy="5821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1583" y="2578607"/>
            <a:ext cx="5359908" cy="5821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66003" y="2578607"/>
            <a:ext cx="556260" cy="5821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5027" y="3069335"/>
            <a:ext cx="251459" cy="2606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1583" y="3188207"/>
            <a:ext cx="5033772" cy="5821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39867" y="3188207"/>
            <a:ext cx="652272" cy="5821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16652" y="3188207"/>
            <a:ext cx="557784" cy="5821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98947" y="3188207"/>
            <a:ext cx="2575559" cy="5821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99019" y="3188207"/>
            <a:ext cx="556259" cy="5821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05027" y="3678935"/>
            <a:ext cx="251459" cy="2606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1583" y="3797808"/>
            <a:ext cx="7943088" cy="58216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1583" y="4227576"/>
            <a:ext cx="3732276" cy="5791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38371" y="4213859"/>
            <a:ext cx="574548" cy="5928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1583" y="4651247"/>
            <a:ext cx="877824" cy="5821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79372" rIns="0" bIns="0" rtlCol="0">
            <a:spAutoFit/>
          </a:bodyPr>
          <a:lstStyle/>
          <a:p>
            <a:pPr marL="151765" marR="417195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Наука </a:t>
            </a:r>
            <a:r>
              <a:rPr sz="2800" spc="-5" dirty="0">
                <a:latin typeface="Calibri"/>
                <a:cs typeface="Calibri"/>
              </a:rPr>
              <a:t>– совокупность </a:t>
            </a:r>
            <a:r>
              <a:rPr sz="2800" dirty="0">
                <a:latin typeface="Calibri"/>
                <a:cs typeface="Calibri"/>
              </a:rPr>
              <a:t>знаний </a:t>
            </a:r>
            <a:r>
              <a:rPr sz="2800" spc="-5" dirty="0">
                <a:latin typeface="Calibri"/>
                <a:cs typeface="Calibri"/>
              </a:rPr>
              <a:t>о </a:t>
            </a:r>
            <a:r>
              <a:rPr sz="2800" spc="-15" dirty="0">
                <a:latin typeface="Calibri"/>
                <a:cs typeface="Calibri"/>
              </a:rPr>
              <a:t>какой-то </a:t>
            </a:r>
            <a:r>
              <a:rPr sz="2800" spc="-5" dirty="0">
                <a:latin typeface="Calibri"/>
                <a:cs typeface="Calibri"/>
              </a:rPr>
              <a:t>части  </a:t>
            </a:r>
            <a:r>
              <a:rPr sz="2800" spc="-10" dirty="0">
                <a:latin typeface="Calibri"/>
                <a:cs typeface="Calibri"/>
              </a:rPr>
              <a:t>явлений </a:t>
            </a:r>
            <a:r>
              <a:rPr sz="2800" spc="-15" dirty="0">
                <a:latin typeface="Calibri"/>
                <a:cs typeface="Calibri"/>
              </a:rPr>
              <a:t>природы </a:t>
            </a:r>
            <a:r>
              <a:rPr sz="2800" spc="-5" dirty="0">
                <a:latin typeface="Calibri"/>
                <a:cs typeface="Calibri"/>
              </a:rPr>
              <a:t>или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общества</a:t>
            </a:r>
            <a:endParaRPr sz="2800" dirty="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1440"/>
              </a:spcBef>
            </a:pPr>
            <a:r>
              <a:rPr sz="2800" spc="-15" dirty="0">
                <a:latin typeface="Calibri"/>
                <a:cs typeface="Calibri"/>
              </a:rPr>
              <a:t>Природа </a:t>
            </a:r>
            <a:r>
              <a:rPr sz="2800" spc="-10" dirty="0">
                <a:latin typeface="Calibri"/>
                <a:cs typeface="Calibri"/>
              </a:rPr>
              <a:t>вокруг </a:t>
            </a:r>
            <a:r>
              <a:rPr sz="2800" dirty="0">
                <a:latin typeface="Calibri"/>
                <a:cs typeface="Calibri"/>
              </a:rPr>
              <a:t>нас, </a:t>
            </a:r>
            <a:r>
              <a:rPr sz="2800" spc="-5" dirty="0">
                <a:latin typeface="Calibri"/>
                <a:cs typeface="Calibri"/>
              </a:rPr>
              <a:t>а </a:t>
            </a:r>
            <a:r>
              <a:rPr sz="2800" dirty="0">
                <a:latin typeface="Calibri"/>
                <a:cs typeface="Calibri"/>
              </a:rPr>
              <a:t>знания </a:t>
            </a:r>
            <a:r>
              <a:rPr sz="2800" spc="-5" dirty="0">
                <a:latin typeface="Calibri"/>
                <a:cs typeface="Calibri"/>
              </a:rPr>
              <a:t>– у нас в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голове</a:t>
            </a:r>
            <a:endParaRPr sz="2800" dirty="0">
              <a:latin typeface="Calibri"/>
              <a:cs typeface="Calibri"/>
            </a:endParaRPr>
          </a:p>
          <a:p>
            <a:pPr marL="151765" marR="5080">
              <a:lnSpc>
                <a:spcPct val="100699"/>
              </a:lnSpc>
              <a:spcBef>
                <a:spcPts val="1420"/>
              </a:spcBef>
            </a:pPr>
            <a:r>
              <a:rPr sz="2800" spc="-10" dirty="0">
                <a:latin typeface="Calibri"/>
                <a:cs typeface="Calibri"/>
              </a:rPr>
              <a:t>Естественные </a:t>
            </a:r>
            <a:r>
              <a:rPr sz="2800" spc="-5" dirty="0">
                <a:latin typeface="Calibri"/>
                <a:cs typeface="Calibri"/>
              </a:rPr>
              <a:t>науки </a:t>
            </a:r>
            <a:r>
              <a:rPr sz="2800" spc="-10" dirty="0">
                <a:latin typeface="Calibri"/>
                <a:cs typeface="Calibri"/>
              </a:rPr>
              <a:t>изучают «различные </a:t>
            </a:r>
            <a:r>
              <a:rPr sz="2800" spc="-5" dirty="0">
                <a:latin typeface="Calibri"/>
                <a:cs typeface="Calibri"/>
              </a:rPr>
              <a:t>формы  </a:t>
            </a:r>
            <a:r>
              <a:rPr sz="2800" spc="-10" dirty="0">
                <a:latin typeface="Calibri"/>
                <a:cs typeface="Calibri"/>
              </a:rPr>
              <a:t>движения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материи»:</a:t>
            </a:r>
            <a:endParaRPr sz="2800" dirty="0">
              <a:latin typeface="Calibri"/>
              <a:cs typeface="Calibri"/>
            </a:endParaRPr>
          </a:p>
          <a:p>
            <a:pPr marL="151765">
              <a:lnSpc>
                <a:spcPts val="3335"/>
              </a:lnSpc>
            </a:pPr>
            <a:r>
              <a:rPr sz="2800" spc="-15" dirty="0">
                <a:latin typeface="Calibri"/>
                <a:cs typeface="Calibri"/>
              </a:rPr>
              <a:t>от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простейших и 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наиболее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общих</a:t>
            </a:r>
            <a:r>
              <a:rPr sz="2800" b="1" spc="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(физика)</a:t>
            </a:r>
            <a:endParaRPr sz="2800" dirty="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до </a:t>
            </a:r>
            <a:r>
              <a:rPr sz="2800" spc="-5" dirty="0">
                <a:latin typeface="Calibri"/>
                <a:cs typeface="Calibri"/>
              </a:rPr>
              <a:t>жизни во </a:t>
            </a:r>
            <a:r>
              <a:rPr sz="2800" spc="-10" dirty="0">
                <a:latin typeface="Calibri"/>
                <a:cs typeface="Calibri"/>
              </a:rPr>
              <a:t>всех </a:t>
            </a:r>
            <a:r>
              <a:rPr sz="2800" spc="-5" dirty="0">
                <a:latin typeface="Calibri"/>
                <a:cs typeface="Calibri"/>
              </a:rPr>
              <a:t>ее </a:t>
            </a:r>
            <a:r>
              <a:rPr sz="2800" spc="-10" dirty="0">
                <a:latin typeface="Calibri"/>
                <a:cs typeface="Calibri"/>
              </a:rPr>
              <a:t>проявлениях</a:t>
            </a:r>
            <a:r>
              <a:rPr sz="2800" spc="110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(биология)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417559" y="6313347"/>
            <a:ext cx="203835" cy="37338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585"/>
              </a:spcBef>
            </a:pPr>
            <a:fld id="{81D60167-4931-47E6-BA6A-407CBD079E47}" type="slidenum"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2</a:t>
            </a:fld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0473" y="3002026"/>
            <a:ext cx="7831455" cy="269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11125">
              <a:lnSpc>
                <a:spcPct val="100000"/>
              </a:lnSpc>
              <a:tabLst>
                <a:tab pos="3318510" algn="l"/>
              </a:tabLst>
            </a:pPr>
            <a:r>
              <a:rPr sz="2200" spc="-15" dirty="0">
                <a:latin typeface="Arial"/>
                <a:cs typeface="Arial"/>
              </a:rPr>
              <a:t>Уравнение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-15" dirty="0">
                <a:latin typeface="Arial"/>
                <a:cs typeface="Arial"/>
              </a:rPr>
              <a:t>Шредингера	</a:t>
            </a:r>
            <a:r>
              <a:rPr sz="2200" spc="-5" dirty="0">
                <a:latin typeface="Arial"/>
                <a:cs typeface="Arial"/>
              </a:rPr>
              <a:t>— </a:t>
            </a:r>
            <a:r>
              <a:rPr sz="2200" spc="-10" dirty="0">
                <a:latin typeface="Arial"/>
                <a:cs typeface="Arial"/>
              </a:rPr>
              <a:t>«плоть </a:t>
            </a:r>
            <a:r>
              <a:rPr sz="2200" spc="-5" dirty="0">
                <a:latin typeface="Arial"/>
                <a:cs typeface="Arial"/>
              </a:rPr>
              <a:t>и кровь»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квантовых </a:t>
            </a:r>
            <a:r>
              <a:rPr sz="2200" spc="-5" dirty="0">
                <a:latin typeface="Arial"/>
                <a:cs typeface="Arial"/>
              </a:rPr>
              <a:t> физики и химии — </a:t>
            </a:r>
            <a:r>
              <a:rPr sz="2200" spc="-10" dirty="0">
                <a:latin typeface="Arial"/>
                <a:cs typeface="Arial"/>
              </a:rPr>
              <a:t>наиболее </a:t>
            </a:r>
            <a:r>
              <a:rPr sz="2200" spc="-15" dirty="0">
                <a:latin typeface="Arial"/>
                <a:cs typeface="Arial"/>
              </a:rPr>
              <a:t>точный </a:t>
            </a:r>
            <a:r>
              <a:rPr sz="2200" spc="-10" dirty="0">
                <a:latin typeface="Arial"/>
                <a:cs typeface="Arial"/>
              </a:rPr>
              <a:t>на </a:t>
            </a:r>
            <a:r>
              <a:rPr sz="2200" spc="-15" dirty="0">
                <a:latin typeface="Arial"/>
                <a:cs typeface="Arial"/>
              </a:rPr>
              <a:t>сегодняшний </a:t>
            </a:r>
            <a:r>
              <a:rPr sz="2200" spc="-5" dirty="0">
                <a:latin typeface="Arial"/>
                <a:cs typeface="Arial"/>
              </a:rPr>
              <a:t>день  </a:t>
            </a:r>
            <a:r>
              <a:rPr sz="2200" dirty="0">
                <a:latin typeface="Arial"/>
                <a:cs typeface="Arial"/>
              </a:rPr>
              <a:t>способ </a:t>
            </a:r>
            <a:r>
              <a:rPr sz="2200" spc="-10" dirty="0">
                <a:latin typeface="Arial"/>
                <a:cs typeface="Arial"/>
              </a:rPr>
              <a:t>описать </a:t>
            </a:r>
            <a:r>
              <a:rPr sz="2200" spc="-5" dirty="0">
                <a:latin typeface="Arial"/>
                <a:cs typeface="Arial"/>
              </a:rPr>
              <a:t>строение </a:t>
            </a:r>
            <a:r>
              <a:rPr sz="2200" dirty="0">
                <a:latin typeface="Arial"/>
                <a:cs typeface="Arial"/>
              </a:rPr>
              <a:t>и динамику </a:t>
            </a:r>
            <a:r>
              <a:rPr sz="2200" spc="-15" dirty="0">
                <a:latin typeface="Arial"/>
                <a:cs typeface="Arial"/>
              </a:rPr>
              <a:t>молекул. </a:t>
            </a:r>
            <a:r>
              <a:rPr sz="2200" spc="-10" dirty="0">
                <a:latin typeface="Arial"/>
                <a:cs typeface="Arial"/>
              </a:rPr>
              <a:t>Однако  </a:t>
            </a:r>
            <a:r>
              <a:rPr sz="2200" spc="-15" dirty="0">
                <a:latin typeface="Arial"/>
                <a:cs typeface="Arial"/>
              </a:rPr>
              <a:t>точное </a:t>
            </a:r>
            <a:r>
              <a:rPr sz="2200" dirty="0">
                <a:latin typeface="Arial"/>
                <a:cs typeface="Arial"/>
              </a:rPr>
              <a:t>(аналитическое) </a:t>
            </a:r>
            <a:r>
              <a:rPr sz="2200" spc="-5" dirty="0">
                <a:latin typeface="Arial"/>
                <a:cs typeface="Arial"/>
              </a:rPr>
              <a:t>решение </a:t>
            </a:r>
            <a:r>
              <a:rPr sz="2200" spc="-15" dirty="0">
                <a:latin typeface="Arial"/>
                <a:cs typeface="Arial"/>
              </a:rPr>
              <a:t>возможно получить </a:t>
            </a:r>
            <a:r>
              <a:rPr sz="2200" spc="-5" dirty="0">
                <a:latin typeface="Arial"/>
                <a:cs typeface="Arial"/>
              </a:rPr>
              <a:t>лишь  для крайне простых </a:t>
            </a:r>
            <a:r>
              <a:rPr sz="2200" spc="-10" dirty="0">
                <a:latin typeface="Arial"/>
                <a:cs typeface="Arial"/>
              </a:rPr>
              <a:t>систем </a:t>
            </a:r>
            <a:r>
              <a:rPr sz="2200" spc="-5" dirty="0">
                <a:latin typeface="Arial"/>
                <a:cs typeface="Arial"/>
              </a:rPr>
              <a:t>— например, </a:t>
            </a:r>
            <a:r>
              <a:rPr sz="2200" spc="-20" dirty="0">
                <a:latin typeface="Arial"/>
                <a:cs typeface="Arial"/>
              </a:rPr>
              <a:t>атома</a:t>
            </a:r>
            <a:r>
              <a:rPr sz="2200" spc="130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гелия.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200" spc="-10" dirty="0">
                <a:latin typeface="Arial"/>
                <a:cs typeface="Arial"/>
              </a:rPr>
              <a:t>Во </a:t>
            </a:r>
            <a:r>
              <a:rPr sz="2200" spc="-20" dirty="0">
                <a:latin typeface="Arial"/>
                <a:cs typeface="Arial"/>
              </a:rPr>
              <a:t>всех </a:t>
            </a:r>
            <a:r>
              <a:rPr sz="2200" spc="-15" dirty="0">
                <a:latin typeface="Arial"/>
                <a:cs typeface="Arial"/>
              </a:rPr>
              <a:t>более </a:t>
            </a:r>
            <a:r>
              <a:rPr sz="2200" spc="-5" dirty="0">
                <a:latin typeface="Arial"/>
                <a:cs typeface="Arial"/>
              </a:rPr>
              <a:t>сложных случаях </a:t>
            </a:r>
            <a:r>
              <a:rPr sz="2200" spc="-20" dirty="0">
                <a:latin typeface="Arial"/>
                <a:cs typeface="Arial"/>
              </a:rPr>
              <a:t>прибегают </a:t>
            </a:r>
            <a:r>
              <a:rPr sz="2200" spc="-5" dirty="0">
                <a:latin typeface="Arial"/>
                <a:cs typeface="Arial"/>
              </a:rPr>
              <a:t>к численному  решению </a:t>
            </a:r>
            <a:r>
              <a:rPr sz="2200" spc="-15" dirty="0">
                <a:latin typeface="Arial"/>
                <a:cs typeface="Arial"/>
              </a:rPr>
              <a:t>приближений </a:t>
            </a:r>
            <a:r>
              <a:rPr sz="2200" spc="-30" dirty="0">
                <a:latin typeface="Arial"/>
                <a:cs typeface="Arial"/>
              </a:rPr>
              <a:t>этого </a:t>
            </a:r>
            <a:r>
              <a:rPr sz="2200" spc="-10" dirty="0">
                <a:latin typeface="Arial"/>
                <a:cs typeface="Arial"/>
              </a:rPr>
              <a:t>уравнения </a:t>
            </a:r>
            <a:r>
              <a:rPr sz="2200" spc="-5" dirty="0">
                <a:latin typeface="Arial"/>
                <a:cs typeface="Arial"/>
              </a:rPr>
              <a:t>— </a:t>
            </a:r>
            <a:r>
              <a:rPr sz="2200" spc="-10" dirty="0">
                <a:latin typeface="Arial"/>
                <a:cs typeface="Arial"/>
              </a:rPr>
              <a:t>так называемым  </a:t>
            </a:r>
            <a:r>
              <a:rPr sz="2200" i="1" spc="-10" dirty="0">
                <a:latin typeface="Arial"/>
                <a:cs typeface="Arial"/>
              </a:rPr>
              <a:t>полуэмпирическим </a:t>
            </a:r>
            <a:r>
              <a:rPr sz="2200" i="1" spc="-15" dirty="0">
                <a:latin typeface="Arial"/>
                <a:cs typeface="Arial"/>
              </a:rPr>
              <a:t>методам </a:t>
            </a:r>
            <a:r>
              <a:rPr sz="2200" spc="-15" dirty="0">
                <a:latin typeface="Arial"/>
                <a:cs typeface="Arial"/>
              </a:rPr>
              <a:t>квантовой</a:t>
            </a:r>
            <a:r>
              <a:rPr sz="2200" spc="1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химии</a:t>
            </a:r>
            <a:r>
              <a:rPr sz="2000" spc="-5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540" y="371602"/>
            <a:ext cx="7783195" cy="1107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2158365" algn="l"/>
              </a:tabLst>
            </a:pPr>
            <a:r>
              <a:rPr sz="2400" dirty="0"/>
              <a:t>По </a:t>
            </a:r>
            <a:r>
              <a:rPr sz="2400" spc="-15" dirty="0"/>
              <a:t>известной </a:t>
            </a:r>
            <a:r>
              <a:rPr sz="2400" dirty="0"/>
              <a:t>первичной </a:t>
            </a:r>
            <a:r>
              <a:rPr sz="2400" spc="-15" dirty="0"/>
              <a:t>последовательности  </a:t>
            </a:r>
            <a:r>
              <a:rPr sz="2400" spc="-10" dirty="0"/>
              <a:t>аминокислот	</a:t>
            </a:r>
            <a:r>
              <a:rPr sz="2400" spc="-20" dirty="0"/>
              <a:t>можно</a:t>
            </a:r>
            <a:r>
              <a:rPr sz="2400" spc="-15" dirty="0"/>
              <a:t> построить</a:t>
            </a:r>
            <a:r>
              <a:rPr sz="2400" spc="30" dirty="0"/>
              <a:t> </a:t>
            </a:r>
            <a:r>
              <a:rPr sz="2400" spc="-10" dirty="0"/>
              <a:t>пространственную </a:t>
            </a:r>
            <a:r>
              <a:rPr sz="2400" dirty="0"/>
              <a:t> </a:t>
            </a:r>
            <a:r>
              <a:rPr sz="2400" spc="-15" dirty="0"/>
              <a:t>структуру</a:t>
            </a:r>
            <a:r>
              <a:rPr sz="2400" spc="-20" dirty="0"/>
              <a:t> </a:t>
            </a:r>
            <a:r>
              <a:rPr sz="2400" spc="-10" dirty="0"/>
              <a:t>белков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416050" y="1728774"/>
            <a:ext cx="2507869" cy="924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351011" y="6432448"/>
            <a:ext cx="2571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20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8327" y="406908"/>
            <a:ext cx="6484620" cy="582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47459" y="406908"/>
            <a:ext cx="556260" cy="582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7400" rIns="0" bIns="0" rtlCol="0">
            <a:spAutoFit/>
          </a:bodyPr>
          <a:lstStyle/>
          <a:p>
            <a:pPr marL="22987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Элементарная ячейка структуры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белка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5541" y="1485011"/>
            <a:ext cx="5184521" cy="3024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0473" y="1307465"/>
            <a:ext cx="8197215" cy="4653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53965" marR="182245" indent="6858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Представление  молекулы </a:t>
            </a:r>
            <a:r>
              <a:rPr sz="2000" dirty="0">
                <a:latin typeface="Arial"/>
                <a:cs typeface="Arial"/>
              </a:rPr>
              <a:t>с </a:t>
            </a:r>
            <a:r>
              <a:rPr sz="2000" spc="-15" dirty="0">
                <a:latin typeface="Arial"/>
                <a:cs typeface="Arial"/>
              </a:rPr>
              <a:t>точки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зрения  </a:t>
            </a:r>
            <a:r>
              <a:rPr sz="2000" b="1" spc="-15" dirty="0">
                <a:latin typeface="Arial"/>
                <a:cs typeface="Arial"/>
              </a:rPr>
              <a:t>молекулярной  </a:t>
            </a:r>
            <a:r>
              <a:rPr sz="2000" b="1" spc="-5" dirty="0">
                <a:latin typeface="Arial"/>
                <a:cs typeface="Arial"/>
              </a:rPr>
              <a:t>механики.</a:t>
            </a:r>
            <a:endParaRPr sz="2000">
              <a:latin typeface="Arial"/>
              <a:cs typeface="Arial"/>
            </a:endParaRPr>
          </a:p>
          <a:p>
            <a:pPr marL="5053965" marR="508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Параметры молекулы  описываются </a:t>
            </a:r>
            <a:r>
              <a:rPr sz="2000" dirty="0">
                <a:latin typeface="Arial"/>
                <a:cs typeface="Arial"/>
              </a:rPr>
              <a:t>не  </a:t>
            </a:r>
            <a:r>
              <a:rPr sz="2000" spc="-5" dirty="0">
                <a:latin typeface="Arial"/>
                <a:cs typeface="Arial"/>
              </a:rPr>
              <a:t>уравнением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Шрёдингера</a:t>
            </a:r>
            <a:r>
              <a:rPr sz="2000" dirty="0">
                <a:latin typeface="Arial"/>
                <a:cs typeface="Arial"/>
              </a:rPr>
              <a:t>,  а </a:t>
            </a:r>
            <a:r>
              <a:rPr sz="2000" spc="-5" dirty="0">
                <a:latin typeface="Arial"/>
                <a:cs typeface="Arial"/>
              </a:rPr>
              <a:t>суммой </a:t>
            </a:r>
            <a:r>
              <a:rPr sz="2000" dirty="0">
                <a:latin typeface="Arial"/>
                <a:cs typeface="Arial"/>
              </a:rPr>
              <a:t>«классических»  </a:t>
            </a:r>
            <a:r>
              <a:rPr sz="2000" spc="-5" dirty="0">
                <a:latin typeface="Arial"/>
                <a:cs typeface="Arial"/>
              </a:rPr>
              <a:t>взаимо-действий, </a:t>
            </a:r>
            <a:r>
              <a:rPr sz="2000" dirty="0">
                <a:latin typeface="Arial"/>
                <a:cs typeface="Arial"/>
              </a:rPr>
              <a:t>самое  сложное из </a:t>
            </a:r>
            <a:r>
              <a:rPr sz="2000" spc="-10" dirty="0">
                <a:latin typeface="Arial"/>
                <a:cs typeface="Arial"/>
              </a:rPr>
              <a:t>которых </a:t>
            </a:r>
            <a:r>
              <a:rPr sz="2000" dirty="0">
                <a:latin typeface="Arial"/>
                <a:cs typeface="Arial"/>
              </a:rPr>
              <a:t>—  </a:t>
            </a:r>
            <a:r>
              <a:rPr sz="2000" spc="-5" dirty="0">
                <a:latin typeface="Arial"/>
                <a:cs typeface="Arial"/>
              </a:rPr>
              <a:t>формула для </a:t>
            </a:r>
            <a:r>
              <a:rPr sz="2000" spc="-10" dirty="0">
                <a:latin typeface="Arial"/>
                <a:cs typeface="Arial"/>
              </a:rPr>
              <a:t>упругости,  </a:t>
            </a:r>
            <a:r>
              <a:rPr sz="2000" spc="-5" dirty="0">
                <a:latin typeface="Arial"/>
                <a:cs typeface="Arial"/>
              </a:rPr>
              <a:t>описывающая </a:t>
            </a:r>
            <a:r>
              <a:rPr sz="2000" spc="-10" dirty="0">
                <a:latin typeface="Arial"/>
                <a:cs typeface="Arial"/>
              </a:rPr>
              <a:t>колебание  </a:t>
            </a:r>
            <a:r>
              <a:rPr sz="2000" spc="-5" dirty="0">
                <a:latin typeface="Arial"/>
                <a:cs typeface="Arial"/>
              </a:rPr>
              <a:t>пружинки.</a:t>
            </a:r>
            <a:endParaRPr sz="2000">
              <a:latin typeface="Arial"/>
              <a:cs typeface="Arial"/>
            </a:endParaRPr>
          </a:p>
          <a:p>
            <a:pPr marL="12700" marR="1327150">
              <a:lnSpc>
                <a:spcPct val="100000"/>
              </a:lnSpc>
              <a:spcBef>
                <a:spcPts val="555"/>
              </a:spcBef>
              <a:tabLst>
                <a:tab pos="6606540" algn="l"/>
              </a:tabLst>
            </a:pPr>
            <a:r>
              <a:rPr sz="2000" dirty="0">
                <a:latin typeface="Arial"/>
                <a:cs typeface="Arial"/>
              </a:rPr>
              <a:t>По</a:t>
            </a:r>
            <a:r>
              <a:rPr sz="2000" spc="45" dirty="0">
                <a:latin typeface="Arial"/>
                <a:cs typeface="Arial"/>
              </a:rPr>
              <a:t>к</a:t>
            </a:r>
            <a:r>
              <a:rPr sz="2000" spc="-25" dirty="0">
                <a:latin typeface="Arial"/>
                <a:cs typeface="Arial"/>
              </a:rPr>
              <a:t>а</a:t>
            </a:r>
            <a:r>
              <a:rPr sz="2000" dirty="0">
                <a:latin typeface="Arial"/>
                <a:cs typeface="Arial"/>
              </a:rPr>
              <a:t>заны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л</a:t>
            </a:r>
            <a:r>
              <a:rPr sz="2000" spc="-10" dirty="0">
                <a:latin typeface="Arial"/>
                <a:cs typeface="Arial"/>
              </a:rPr>
              <a:t>и</a:t>
            </a:r>
            <a:r>
              <a:rPr sz="2000" dirty="0">
                <a:latin typeface="Arial"/>
                <a:cs typeface="Arial"/>
              </a:rPr>
              <a:t>шь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три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аких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сла</a:t>
            </a:r>
            <a:r>
              <a:rPr sz="2000" spc="-50" dirty="0">
                <a:latin typeface="Arial"/>
                <a:cs typeface="Arial"/>
              </a:rPr>
              <a:t>г</a:t>
            </a:r>
            <a:r>
              <a:rPr sz="2000" dirty="0">
                <a:latin typeface="Arial"/>
                <a:cs typeface="Arial"/>
              </a:rPr>
              <a:t>аемых: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в</a:t>
            </a:r>
            <a:r>
              <a:rPr sz="2000" dirty="0">
                <a:latin typeface="Arial"/>
                <a:cs typeface="Arial"/>
              </a:rPr>
              <a:t>ален</a:t>
            </a:r>
            <a:r>
              <a:rPr sz="2000" spc="-10" dirty="0">
                <a:latin typeface="Arial"/>
                <a:cs typeface="Arial"/>
              </a:rPr>
              <a:t>т</a:t>
            </a:r>
            <a:r>
              <a:rPr sz="2000" dirty="0">
                <a:latin typeface="Arial"/>
                <a:cs typeface="Arial"/>
              </a:rPr>
              <a:t>ная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с</a:t>
            </a:r>
            <a:r>
              <a:rPr sz="2000" spc="-15" dirty="0">
                <a:latin typeface="Arial"/>
                <a:cs typeface="Arial"/>
              </a:rPr>
              <a:t>в</a:t>
            </a:r>
            <a:r>
              <a:rPr sz="2000" spc="-10" dirty="0">
                <a:latin typeface="Arial"/>
                <a:cs typeface="Arial"/>
              </a:rPr>
              <a:t>я</a:t>
            </a:r>
            <a:r>
              <a:rPr sz="2000" dirty="0">
                <a:latin typeface="Arial"/>
                <a:cs typeface="Arial"/>
              </a:rPr>
              <a:t>зь	</a:t>
            </a:r>
            <a:r>
              <a:rPr sz="2000" b="1" spc="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,  </a:t>
            </a:r>
            <a:r>
              <a:rPr sz="2000" spc="-5" dirty="0">
                <a:latin typeface="Arial"/>
                <a:cs typeface="Arial"/>
              </a:rPr>
              <a:t>валентный </a:t>
            </a:r>
            <a:r>
              <a:rPr sz="2000" spc="-25" dirty="0">
                <a:latin typeface="Arial"/>
                <a:cs typeface="Arial"/>
              </a:rPr>
              <a:t>угол </a:t>
            </a:r>
            <a:r>
              <a:rPr sz="2000" b="1" dirty="0">
                <a:latin typeface="Arial"/>
                <a:cs typeface="Arial"/>
              </a:rPr>
              <a:t>α </a:t>
            </a:r>
            <a:r>
              <a:rPr sz="2000" dirty="0">
                <a:latin typeface="Arial"/>
                <a:cs typeface="Arial"/>
              </a:rPr>
              <a:t>и </a:t>
            </a:r>
            <a:r>
              <a:rPr sz="2000" spc="-5" dirty="0">
                <a:latin typeface="Arial"/>
                <a:cs typeface="Arial"/>
              </a:rPr>
              <a:t>торсионный </a:t>
            </a:r>
            <a:r>
              <a:rPr sz="2000" spc="-25" dirty="0">
                <a:latin typeface="Arial"/>
                <a:cs typeface="Arial"/>
              </a:rPr>
              <a:t>угол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φ</a:t>
            </a:r>
            <a:r>
              <a:rPr sz="2000" spc="-1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4736" y="335279"/>
            <a:ext cx="5757672" cy="582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836920" y="335279"/>
            <a:ext cx="556260" cy="582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6153" rIns="0" bIns="0" rtlCol="0">
            <a:spAutoFit/>
          </a:bodyPr>
          <a:lstStyle/>
          <a:p>
            <a:pPr marL="445770">
              <a:lnSpc>
                <a:spcPct val="100000"/>
              </a:lnSpc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Калиевый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канал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(бактериальный)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16526" y="1125600"/>
            <a:ext cx="3959225" cy="3676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0168" y="1253871"/>
            <a:ext cx="7966709" cy="4704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161790" algn="just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Известно, </a:t>
            </a:r>
            <a:r>
              <a:rPr sz="2000" spc="-10" dirty="0">
                <a:latin typeface="Arial"/>
                <a:cs typeface="Arial"/>
              </a:rPr>
              <a:t>что </a:t>
            </a:r>
            <a:r>
              <a:rPr sz="2000" i="1" spc="-10" dirty="0">
                <a:latin typeface="Arial"/>
                <a:cs typeface="Arial"/>
              </a:rPr>
              <a:t>необходимая </a:t>
            </a:r>
            <a:r>
              <a:rPr sz="2000" spc="-5" dirty="0">
                <a:latin typeface="Arial"/>
                <a:cs typeface="Arial"/>
              </a:rPr>
              <a:t>для  </a:t>
            </a:r>
            <a:r>
              <a:rPr sz="2000" spc="-10" dirty="0">
                <a:latin typeface="Arial"/>
                <a:cs typeface="Arial"/>
              </a:rPr>
              <a:t>сворачивания белка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(фолдинга)  </a:t>
            </a:r>
            <a:r>
              <a:rPr sz="2000" i="1" dirty="0">
                <a:latin typeface="Arial"/>
                <a:cs typeface="Arial"/>
              </a:rPr>
              <a:t>информация</a:t>
            </a:r>
            <a:r>
              <a:rPr sz="2000" i="1" spc="-12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заключена</a:t>
            </a:r>
            <a:endParaRPr sz="2000">
              <a:latin typeface="Arial"/>
              <a:cs typeface="Arial"/>
            </a:endParaRPr>
          </a:p>
          <a:p>
            <a:pPr marL="12700" marR="4159885">
              <a:lnSpc>
                <a:spcPct val="100000"/>
              </a:lnSpc>
            </a:pPr>
            <a:r>
              <a:rPr sz="2000" i="1" dirty="0">
                <a:latin typeface="Arial"/>
                <a:cs typeface="Arial"/>
              </a:rPr>
              <a:t>в линейной  </a:t>
            </a:r>
            <a:r>
              <a:rPr sz="2000" i="1" spc="-10" dirty="0">
                <a:latin typeface="Arial"/>
                <a:cs typeface="Arial"/>
              </a:rPr>
              <a:t>последовательности  </a:t>
            </a:r>
            <a:r>
              <a:rPr sz="2000" i="1" dirty="0">
                <a:latin typeface="Arial"/>
                <a:cs typeface="Arial"/>
              </a:rPr>
              <a:t>аминокислот пептидной  </a:t>
            </a:r>
            <a:r>
              <a:rPr sz="2000" i="1" spc="-15" dirty="0">
                <a:latin typeface="Arial"/>
                <a:cs typeface="Arial"/>
              </a:rPr>
              <a:t>цепочки, </a:t>
            </a:r>
            <a:r>
              <a:rPr sz="2000" i="1" dirty="0">
                <a:latin typeface="Arial"/>
                <a:cs typeface="Arial"/>
              </a:rPr>
              <a:t>и </a:t>
            </a:r>
            <a:r>
              <a:rPr sz="2000" i="1" spc="-15" dirty="0">
                <a:latin typeface="Arial"/>
                <a:cs typeface="Arial"/>
              </a:rPr>
              <a:t>что </a:t>
            </a:r>
            <a:r>
              <a:rPr sz="2000" i="1" dirty="0">
                <a:latin typeface="Arial"/>
                <a:cs typeface="Arial"/>
              </a:rPr>
              <a:t>никакой  </a:t>
            </a:r>
            <a:r>
              <a:rPr sz="2000" i="1" spc="-10" dirty="0">
                <a:latin typeface="Arial"/>
                <a:cs typeface="Arial"/>
              </a:rPr>
              <a:t>дополнительной</a:t>
            </a:r>
            <a:r>
              <a:rPr sz="2000" i="1" spc="-6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генетической  </a:t>
            </a:r>
            <a:r>
              <a:rPr sz="2000" i="1" dirty="0">
                <a:latin typeface="Arial"/>
                <a:cs typeface="Arial"/>
              </a:rPr>
              <a:t>информации, </a:t>
            </a:r>
            <a:r>
              <a:rPr sz="2000" i="1" spc="-5" dirty="0">
                <a:latin typeface="Arial"/>
                <a:cs typeface="Arial"/>
              </a:rPr>
              <a:t>большей, </a:t>
            </a:r>
            <a:r>
              <a:rPr sz="2000" i="1" spc="-10" dirty="0">
                <a:latin typeface="Arial"/>
                <a:cs typeface="Arial"/>
              </a:rPr>
              <a:t>чем</a:t>
            </a:r>
            <a:r>
              <a:rPr sz="2000" i="1" spc="-130" dirty="0">
                <a:latin typeface="Arial"/>
                <a:cs typeface="Arial"/>
              </a:rPr>
              <a:t> </a:t>
            </a:r>
            <a:r>
              <a:rPr sz="2000" i="1" spc="-15" dirty="0">
                <a:latin typeface="Arial"/>
                <a:cs typeface="Arial"/>
              </a:rPr>
              <a:t>та,  </a:t>
            </a:r>
            <a:r>
              <a:rPr sz="2000" i="1" spc="-5" dirty="0">
                <a:latin typeface="Arial"/>
                <a:cs typeface="Arial"/>
              </a:rPr>
              <a:t>которая </a:t>
            </a:r>
            <a:r>
              <a:rPr sz="2000" i="1" spc="-10" dirty="0">
                <a:latin typeface="Arial"/>
                <a:cs typeface="Arial"/>
              </a:rPr>
              <a:t>заключена </a:t>
            </a:r>
            <a:r>
              <a:rPr sz="2000" i="1" dirty="0">
                <a:latin typeface="Arial"/>
                <a:cs typeface="Arial"/>
              </a:rPr>
              <a:t>в</a:t>
            </a:r>
            <a:r>
              <a:rPr sz="2000" i="1" spc="-12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ДНК,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i="1" dirty="0">
                <a:latin typeface="Arial"/>
                <a:cs typeface="Arial"/>
              </a:rPr>
              <a:t>не</a:t>
            </a:r>
            <a:r>
              <a:rPr sz="2000" i="1" spc="-114" dirty="0">
                <a:latin typeface="Arial"/>
                <a:cs typeface="Arial"/>
              </a:rPr>
              <a:t> </a:t>
            </a:r>
            <a:r>
              <a:rPr sz="2000" i="1" spc="-15" dirty="0">
                <a:latin typeface="Arial"/>
                <a:cs typeface="Arial"/>
              </a:rPr>
              <a:t>требуется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Times New Roman"/>
              <a:cs typeface="Times New Roman"/>
            </a:endParaRPr>
          </a:p>
          <a:p>
            <a:pPr marL="85090" marR="508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Однако </a:t>
            </a:r>
            <a:r>
              <a:rPr sz="2000" dirty="0">
                <a:latin typeface="Arial"/>
                <a:cs typeface="Arial"/>
              </a:rPr>
              <a:t>физико-химические аспекты </a:t>
            </a:r>
            <a:r>
              <a:rPr sz="2000" spc="-25" dirty="0">
                <a:latin typeface="Arial"/>
                <a:cs typeface="Arial"/>
              </a:rPr>
              <a:t>этого </a:t>
            </a:r>
            <a:r>
              <a:rPr sz="2000" spc="-5" dirty="0">
                <a:latin typeface="Arial"/>
                <a:cs typeface="Arial"/>
              </a:rPr>
              <a:t>сложнейшего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процесса,  </a:t>
            </a:r>
            <a:r>
              <a:rPr sz="2000" spc="-10" dirty="0">
                <a:latin typeface="Arial"/>
                <a:cs typeface="Arial"/>
              </a:rPr>
              <a:t>называемого </a:t>
            </a:r>
            <a:r>
              <a:rPr sz="2000" i="1" spc="-5" dirty="0">
                <a:latin typeface="Arial"/>
                <a:cs typeface="Arial"/>
              </a:rPr>
              <a:t>фолдингом </a:t>
            </a:r>
            <a:r>
              <a:rPr sz="2000" spc="-10" dirty="0">
                <a:latin typeface="Arial"/>
                <a:cs typeface="Arial"/>
              </a:rPr>
              <a:t>белка, </a:t>
            </a:r>
            <a:r>
              <a:rPr sz="2000" spc="-15" dirty="0">
                <a:latin typeface="Arial"/>
                <a:cs typeface="Arial"/>
              </a:rPr>
              <a:t>остаются </a:t>
            </a:r>
            <a:r>
              <a:rPr sz="2000" dirty="0">
                <a:latin typeface="Arial"/>
                <a:cs typeface="Arial"/>
              </a:rPr>
              <a:t>до сих </a:t>
            </a:r>
            <a:r>
              <a:rPr sz="2000" spc="-5" dirty="0">
                <a:latin typeface="Arial"/>
                <a:cs typeface="Arial"/>
              </a:rPr>
              <a:t>пор понятыми  лишь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приблизительно</a:t>
            </a:r>
            <a:r>
              <a:rPr sz="1800" spc="-1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7280" y="321563"/>
            <a:ext cx="6318504" cy="6598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76288" y="321563"/>
            <a:ext cx="630935" cy="659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4121" rIns="0" bIns="0" rtlCol="0">
            <a:spAutoFit/>
          </a:bodyPr>
          <a:lstStyle/>
          <a:p>
            <a:pPr marL="1020444">
              <a:lnSpc>
                <a:spcPct val="100000"/>
              </a:lnSpc>
            </a:pPr>
            <a:r>
              <a:rPr spc="-25" dirty="0">
                <a:latin typeface="Calibri"/>
                <a:cs typeface="Calibri"/>
              </a:rPr>
              <a:t>Метод </a:t>
            </a:r>
            <a:r>
              <a:rPr spc="-15" dirty="0">
                <a:latin typeface="Calibri"/>
                <a:cs typeface="Calibri"/>
              </a:rPr>
              <a:t>молекулярной </a:t>
            </a:r>
            <a:r>
              <a:rPr dirty="0">
                <a:latin typeface="Calibri"/>
                <a:cs typeface="Calibri"/>
              </a:rPr>
              <a:t>динамики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0168" y="1306957"/>
            <a:ext cx="7482205" cy="3228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926589">
              <a:lnSpc>
                <a:spcPct val="100000"/>
              </a:lnSpc>
            </a:pPr>
            <a:r>
              <a:rPr sz="2400" spc="-20" dirty="0">
                <a:latin typeface="Arial"/>
                <a:cs typeface="Arial"/>
              </a:rPr>
              <a:t>Второй </a:t>
            </a:r>
            <a:r>
              <a:rPr sz="2400" dirty="0">
                <a:latin typeface="Arial"/>
                <a:cs typeface="Arial"/>
              </a:rPr>
              <a:t>закон </a:t>
            </a:r>
            <a:r>
              <a:rPr sz="2400" spc="-15" dirty="0">
                <a:latin typeface="Arial"/>
                <a:cs typeface="Arial"/>
              </a:rPr>
              <a:t>Ньютона </a:t>
            </a:r>
            <a:r>
              <a:rPr sz="2400" spc="-5" dirty="0">
                <a:latin typeface="Arial"/>
                <a:cs typeface="Arial"/>
              </a:rPr>
              <a:t>– </a:t>
            </a:r>
            <a:r>
              <a:rPr sz="2400" spc="-10" dirty="0">
                <a:latin typeface="Arial"/>
                <a:cs typeface="Arial"/>
              </a:rPr>
              <a:t>произведение  </a:t>
            </a:r>
            <a:r>
              <a:rPr sz="2400" dirty="0">
                <a:latin typeface="Arial"/>
                <a:cs typeface="Arial"/>
              </a:rPr>
              <a:t>массы </a:t>
            </a:r>
            <a:r>
              <a:rPr sz="2400" spc="-5" dirty="0">
                <a:latin typeface="Arial"/>
                <a:cs typeface="Arial"/>
              </a:rPr>
              <a:t>на ускорение равно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силе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4621530" marR="5080">
              <a:lnSpc>
                <a:spcPct val="100000"/>
              </a:lnSpc>
              <a:spcBef>
                <a:spcPts val="5"/>
              </a:spcBef>
              <a:tabLst>
                <a:tab pos="6158230" algn="l"/>
              </a:tabLst>
            </a:pPr>
            <a:r>
              <a:rPr sz="2400" dirty="0">
                <a:latin typeface="Arial"/>
                <a:cs typeface="Arial"/>
              </a:rPr>
              <a:t>В </a:t>
            </a:r>
            <a:r>
              <a:rPr sz="2400" spc="-10" dirty="0">
                <a:latin typeface="Arial"/>
                <a:cs typeface="Arial"/>
              </a:rPr>
              <a:t>основе </a:t>
            </a:r>
            <a:r>
              <a:rPr sz="2400" spc="-30" dirty="0">
                <a:latin typeface="Arial"/>
                <a:cs typeface="Arial"/>
              </a:rPr>
              <a:t>метода  </a:t>
            </a:r>
            <a:r>
              <a:rPr sz="2400" spc="-10" dirty="0">
                <a:latin typeface="Arial"/>
                <a:cs typeface="Arial"/>
              </a:rPr>
              <a:t>молекулярной  </a:t>
            </a:r>
            <a:r>
              <a:rPr sz="2400" spc="-5" dirty="0">
                <a:latin typeface="Arial"/>
                <a:cs typeface="Arial"/>
              </a:rPr>
              <a:t>динамики	</a:t>
            </a:r>
            <a:r>
              <a:rPr sz="2400" spc="-10" dirty="0">
                <a:latin typeface="Arial"/>
                <a:cs typeface="Arial"/>
              </a:rPr>
              <a:t>лежит  </a:t>
            </a:r>
            <a:r>
              <a:rPr sz="2400" spc="-5" dirty="0">
                <a:latin typeface="Arial"/>
                <a:cs typeface="Arial"/>
              </a:rPr>
              <a:t>численное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решение  </a:t>
            </a:r>
            <a:r>
              <a:rPr sz="2400" spc="-10" dirty="0">
                <a:latin typeface="Arial"/>
                <a:cs typeface="Arial"/>
              </a:rPr>
              <a:t>уравнений </a:t>
            </a:r>
            <a:r>
              <a:rPr sz="2400" spc="-15" dirty="0">
                <a:latin typeface="Arial"/>
                <a:cs typeface="Arial"/>
              </a:rPr>
              <a:t>Ньютона  </a:t>
            </a:r>
            <a:r>
              <a:rPr sz="2400" spc="-5" dirty="0">
                <a:latin typeface="Arial"/>
                <a:cs typeface="Arial"/>
              </a:rPr>
              <a:t>для набора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атомов.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3564" y="2780982"/>
            <a:ext cx="4346702" cy="1251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4736" y="190500"/>
            <a:ext cx="5522976" cy="582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02223" y="190500"/>
            <a:ext cx="556260" cy="582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1627" rIns="0" bIns="0" rtlCol="0">
            <a:spAutoFit/>
          </a:bodyPr>
          <a:lstStyle/>
          <a:p>
            <a:pPr marL="445770">
              <a:lnSpc>
                <a:spcPct val="100000"/>
              </a:lnSpc>
            </a:pPr>
            <a:r>
              <a:rPr sz="2800" spc="-25" dirty="0">
                <a:latin typeface="Calibri"/>
                <a:cs typeface="Calibri"/>
              </a:rPr>
              <a:t>Метод </a:t>
            </a:r>
            <a:r>
              <a:rPr sz="2800" spc="-15" dirty="0">
                <a:latin typeface="Calibri"/>
                <a:cs typeface="Calibri"/>
              </a:rPr>
              <a:t>молекулярной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динамики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9750" y="981075"/>
            <a:ext cx="4535551" cy="511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65420" y="1214627"/>
            <a:ext cx="3445764" cy="499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65420" y="1580388"/>
            <a:ext cx="2092452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49440" y="1580388"/>
            <a:ext cx="477011" cy="499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18019" y="1580388"/>
            <a:ext cx="722376" cy="4998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31964" y="1580388"/>
            <a:ext cx="560831" cy="499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4364" y="1580388"/>
            <a:ext cx="477012" cy="499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52943" y="1580388"/>
            <a:ext cx="955548" cy="499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65420" y="1946148"/>
            <a:ext cx="1764792" cy="499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21780" y="1946148"/>
            <a:ext cx="475487" cy="499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88835" y="1946148"/>
            <a:ext cx="723900" cy="499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04304" y="1946148"/>
            <a:ext cx="560831" cy="499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56704" y="1946148"/>
            <a:ext cx="475488" cy="499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23759" y="1946148"/>
            <a:ext cx="723900" cy="4998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65420" y="2311907"/>
            <a:ext cx="3361944" cy="4998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65420" y="2677667"/>
            <a:ext cx="2694431" cy="4998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51419" y="2677667"/>
            <a:ext cx="477012" cy="499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443854" y="1294765"/>
            <a:ext cx="2994660" cy="1857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Рассчитаные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процессы 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инактивации </a:t>
            </a:r>
            <a:r>
              <a:rPr sz="2400" spc="-5" dirty="0">
                <a:latin typeface="Calibri"/>
                <a:cs typeface="Calibri"/>
              </a:rPr>
              <a:t>(2 </a:t>
            </a:r>
            <a:r>
              <a:rPr sz="2400" dirty="0">
                <a:latin typeface="Calibri"/>
                <a:cs typeface="Calibri"/>
              </a:rPr>
              <a:t>– 4)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</a:t>
            </a:r>
            <a:endParaRPr sz="2400">
              <a:latin typeface="Calibri"/>
              <a:cs typeface="Calibri"/>
            </a:endParaRPr>
          </a:p>
          <a:p>
            <a:pPr marL="12700" marR="85725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активации </a:t>
            </a:r>
            <a:r>
              <a:rPr sz="2400" spc="-5" dirty="0">
                <a:latin typeface="Calibri"/>
                <a:cs typeface="Calibri"/>
              </a:rPr>
              <a:t>(5 </a:t>
            </a:r>
            <a:r>
              <a:rPr sz="2400" dirty="0">
                <a:latin typeface="Calibri"/>
                <a:cs typeface="Calibri"/>
              </a:rPr>
              <a:t>– 1)  п</a:t>
            </a:r>
            <a:r>
              <a:rPr sz="2400" spc="-25" dirty="0">
                <a:latin typeface="Calibri"/>
                <a:cs typeface="Calibri"/>
              </a:rPr>
              <a:t>о</a:t>
            </a:r>
            <a:r>
              <a:rPr sz="2400" spc="-30" dirty="0">
                <a:latin typeface="Calibri"/>
                <a:cs typeface="Calibri"/>
              </a:rPr>
              <a:t>т</a:t>
            </a:r>
            <a:r>
              <a:rPr sz="2400" dirty="0">
                <a:latin typeface="Calibri"/>
                <a:cs typeface="Calibri"/>
              </a:rPr>
              <a:t>енц</a:t>
            </a:r>
            <a:r>
              <a:rPr sz="2400" spc="-10" dirty="0">
                <a:latin typeface="Calibri"/>
                <a:cs typeface="Calibri"/>
              </a:rPr>
              <a:t>и</a:t>
            </a:r>
            <a:r>
              <a:rPr sz="2400" dirty="0">
                <a:latin typeface="Calibri"/>
                <a:cs typeface="Calibri"/>
              </a:rPr>
              <a:t>алзависим</a:t>
            </a:r>
            <a:r>
              <a:rPr sz="2400" spc="-10" dirty="0">
                <a:latin typeface="Calibri"/>
                <a:cs typeface="Calibri"/>
              </a:rPr>
              <a:t>о</a:t>
            </a:r>
            <a:r>
              <a:rPr sz="2400" spc="-30" dirty="0">
                <a:latin typeface="Calibri"/>
                <a:cs typeface="Calibri"/>
              </a:rPr>
              <a:t>г</a:t>
            </a:r>
            <a:r>
              <a:rPr sz="2400" dirty="0">
                <a:latin typeface="Calibri"/>
                <a:cs typeface="Calibri"/>
              </a:rPr>
              <a:t>о  </a:t>
            </a:r>
            <a:r>
              <a:rPr sz="2400" spc="-10" dirty="0">
                <a:latin typeface="Calibri"/>
                <a:cs typeface="Calibri"/>
              </a:rPr>
              <a:t>калиевого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канала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5175" y="120395"/>
            <a:ext cx="3011424" cy="582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01111" y="120395"/>
            <a:ext cx="556260" cy="582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7659" y="577595"/>
            <a:ext cx="402336" cy="42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7179" y="867155"/>
            <a:ext cx="3720084" cy="499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08832" y="867155"/>
            <a:ext cx="477012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7179" y="1232916"/>
            <a:ext cx="1002791" cy="499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1539" y="1232916"/>
            <a:ext cx="758952" cy="4998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2060" y="1232916"/>
            <a:ext cx="501396" cy="499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5024" y="1232916"/>
            <a:ext cx="2473452" cy="499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00044" y="1232916"/>
            <a:ext cx="553212" cy="499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44823" y="1232916"/>
            <a:ext cx="1786127" cy="499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22520" y="1232916"/>
            <a:ext cx="501396" cy="499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15484" y="1232916"/>
            <a:ext cx="2473452" cy="499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80504" y="1232916"/>
            <a:ext cx="477011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7179" y="1598675"/>
            <a:ext cx="477012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7179" y="1964435"/>
            <a:ext cx="3305555" cy="4998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94304" y="1964435"/>
            <a:ext cx="477012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7179" y="2330195"/>
            <a:ext cx="1498091" cy="4998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86839" y="2330195"/>
            <a:ext cx="473964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52372" y="2330195"/>
            <a:ext cx="560831" cy="4998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04772" y="2330195"/>
            <a:ext cx="477012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73351" y="2330195"/>
            <a:ext cx="1484376" cy="4998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49295" y="2330195"/>
            <a:ext cx="501395" cy="499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42260" y="2330195"/>
            <a:ext cx="2485643" cy="4998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19471" y="2330195"/>
            <a:ext cx="478536" cy="4998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89576" y="2330195"/>
            <a:ext cx="1176527" cy="4998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57671" y="2330195"/>
            <a:ext cx="477012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845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Слабые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сигналы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74065" y="946658"/>
            <a:ext cx="680910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Люминесцентные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зонды: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80" dirty="0">
                <a:latin typeface="Calibri"/>
                <a:cs typeface="Calibri"/>
              </a:rPr>
              <a:t>GFP, </a:t>
            </a:r>
            <a:r>
              <a:rPr sz="2400" spc="-5" dirty="0">
                <a:latin typeface="Calibri"/>
                <a:cs typeface="Calibri"/>
              </a:rPr>
              <a:t>рН-чувствительные,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потенциал-чувствительные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84315" y="3213317"/>
            <a:ext cx="0" cy="1992630"/>
          </a:xfrm>
          <a:custGeom>
            <a:avLst/>
            <a:gdLst/>
            <a:ahLst/>
            <a:cxnLst/>
            <a:rect l="l" t="t" r="r" b="b"/>
            <a:pathLst>
              <a:path h="1992629">
                <a:moveTo>
                  <a:pt x="0" y="0"/>
                </a:moveTo>
                <a:lnTo>
                  <a:pt x="0" y="1992143"/>
                </a:lnTo>
              </a:path>
            </a:pathLst>
          </a:custGeom>
          <a:ln w="122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89287" y="3408469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143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89287" y="3707348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143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89287" y="4007623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143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89287" y="4306121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143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89287" y="4606383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143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89287" y="4905161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143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89287" y="5205460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143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67467" y="4403852"/>
            <a:ext cx="114300" cy="1257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810"/>
              </a:lnSpc>
            </a:pPr>
            <a:r>
              <a:rPr sz="700" spc="-5" dirty="0">
                <a:latin typeface="Microsoft Sans Serif"/>
                <a:cs typeface="Microsoft Sans Serif"/>
              </a:rPr>
              <a:t>2+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17330" y="3614744"/>
            <a:ext cx="183515" cy="11112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sz="1000" dirty="0">
                <a:latin typeface="Microsoft Sans Serif"/>
                <a:cs typeface="Microsoft Sans Serif"/>
              </a:rPr>
              <a:t>[Ca  </a:t>
            </a:r>
            <a:r>
              <a:rPr sz="1000" spc="-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]</a:t>
            </a:r>
            <a:r>
              <a:rPr sz="1050" baseline="-23809" dirty="0">
                <a:latin typeface="Microsoft Sans Serif"/>
                <a:cs typeface="Microsoft Sans Serif"/>
              </a:rPr>
              <a:t>cyt</a:t>
            </a:r>
            <a:r>
              <a:rPr sz="1000" dirty="0">
                <a:latin typeface="Microsoft Sans Serif"/>
                <a:cs typeface="Microsoft Sans Serif"/>
              </a:rPr>
              <a:t>, </a:t>
            </a:r>
            <a:r>
              <a:rPr sz="1000" spc="-5" dirty="0">
                <a:latin typeface="Microsoft Sans Serif"/>
                <a:cs typeface="Microsoft Sans Serif"/>
              </a:rPr>
              <a:t>м</a:t>
            </a:r>
            <a:r>
              <a:rPr sz="1000" spc="5" dirty="0">
                <a:latin typeface="Microsoft Sans Serif"/>
                <a:cs typeface="Microsoft Sans Serif"/>
              </a:rPr>
              <a:t>к</a:t>
            </a:r>
            <a:r>
              <a:rPr sz="1000" spc="-5" dirty="0">
                <a:latin typeface="Microsoft Sans Serif"/>
                <a:cs typeface="Microsoft Sans Serif"/>
              </a:rPr>
              <a:t>м</a:t>
            </a:r>
            <a:r>
              <a:rPr sz="1000" dirty="0">
                <a:latin typeface="Microsoft Sans Serif"/>
                <a:cs typeface="Microsoft Sans Serif"/>
              </a:rPr>
              <a:t>о</a:t>
            </a:r>
            <a:r>
              <a:rPr sz="1000" spc="-10" dirty="0">
                <a:latin typeface="Microsoft Sans Serif"/>
                <a:cs typeface="Microsoft Sans Serif"/>
              </a:rPr>
              <a:t>л</a:t>
            </a:r>
            <a:r>
              <a:rPr sz="1000" spc="-5" dirty="0">
                <a:latin typeface="Microsoft Sans Serif"/>
                <a:cs typeface="Microsoft Sans Serif"/>
              </a:rPr>
              <a:t>ь*</a:t>
            </a:r>
            <a:r>
              <a:rPr sz="1000" dirty="0">
                <a:latin typeface="Microsoft Sans Serif"/>
                <a:cs typeface="Microsoft Sans Serif"/>
              </a:rPr>
              <a:t>л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67467" y="3537510"/>
            <a:ext cx="114300" cy="1035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810"/>
              </a:lnSpc>
            </a:pPr>
            <a:r>
              <a:rPr sz="700" spc="-5" dirty="0">
                <a:latin typeface="Microsoft Sans Serif"/>
                <a:cs typeface="Microsoft Sans Serif"/>
              </a:rPr>
              <a:t>-1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208075" y="3195048"/>
            <a:ext cx="1896638" cy="199366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361898" y="5415614"/>
            <a:ext cx="510540" cy="0"/>
          </a:xfrm>
          <a:custGeom>
            <a:avLst/>
            <a:gdLst/>
            <a:ahLst/>
            <a:cxnLst/>
            <a:rect l="l" t="t" r="r" b="b"/>
            <a:pathLst>
              <a:path w="510539">
                <a:moveTo>
                  <a:pt x="0" y="0"/>
                </a:moveTo>
                <a:lnTo>
                  <a:pt x="510295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180004" y="3213317"/>
            <a:ext cx="0" cy="1992630"/>
          </a:xfrm>
          <a:custGeom>
            <a:avLst/>
            <a:gdLst/>
            <a:ahLst/>
            <a:cxnLst/>
            <a:rect l="l" t="t" r="r" b="b"/>
            <a:pathLst>
              <a:path h="1992629">
                <a:moveTo>
                  <a:pt x="0" y="0"/>
                </a:moveTo>
                <a:lnTo>
                  <a:pt x="0" y="1992143"/>
                </a:lnTo>
              </a:path>
            </a:pathLst>
          </a:custGeom>
          <a:ln w="122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084975" y="3408469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143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84975" y="3707348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143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84975" y="4007623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143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84975" y="4306121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143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084975" y="4606383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143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084975" y="4905161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143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084975" y="5205460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143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563155" y="4403852"/>
            <a:ext cx="114300" cy="1257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810"/>
              </a:lnSpc>
            </a:pPr>
            <a:r>
              <a:rPr sz="700" spc="-5" dirty="0">
                <a:latin typeface="Microsoft Sans Serif"/>
                <a:cs typeface="Microsoft Sans Serif"/>
              </a:rPr>
              <a:t>2+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613018" y="3614744"/>
            <a:ext cx="183515" cy="11112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115"/>
              </a:lnSpc>
            </a:pPr>
            <a:r>
              <a:rPr sz="1000" dirty="0">
                <a:latin typeface="Microsoft Sans Serif"/>
                <a:cs typeface="Microsoft Sans Serif"/>
              </a:rPr>
              <a:t>[Ca  </a:t>
            </a:r>
            <a:r>
              <a:rPr sz="1000" spc="-10" dirty="0">
                <a:latin typeface="Microsoft Sans Serif"/>
                <a:cs typeface="Microsoft Sans Serif"/>
              </a:rPr>
              <a:t> </a:t>
            </a:r>
            <a:r>
              <a:rPr sz="1000" spc="-5" dirty="0">
                <a:latin typeface="Microsoft Sans Serif"/>
                <a:cs typeface="Microsoft Sans Serif"/>
              </a:rPr>
              <a:t>]</a:t>
            </a:r>
            <a:r>
              <a:rPr sz="1050" baseline="-23809" dirty="0">
                <a:latin typeface="Microsoft Sans Serif"/>
                <a:cs typeface="Microsoft Sans Serif"/>
              </a:rPr>
              <a:t>cyt</a:t>
            </a:r>
            <a:r>
              <a:rPr sz="1000" dirty="0">
                <a:latin typeface="Microsoft Sans Serif"/>
                <a:cs typeface="Microsoft Sans Serif"/>
              </a:rPr>
              <a:t>, </a:t>
            </a:r>
            <a:r>
              <a:rPr sz="1000" spc="-5" dirty="0">
                <a:latin typeface="Microsoft Sans Serif"/>
                <a:cs typeface="Microsoft Sans Serif"/>
              </a:rPr>
              <a:t>м</a:t>
            </a:r>
            <a:r>
              <a:rPr sz="1000" spc="5" dirty="0">
                <a:latin typeface="Microsoft Sans Serif"/>
                <a:cs typeface="Microsoft Sans Serif"/>
              </a:rPr>
              <a:t>к</a:t>
            </a:r>
            <a:r>
              <a:rPr sz="1000" spc="-5" dirty="0">
                <a:latin typeface="Microsoft Sans Serif"/>
                <a:cs typeface="Microsoft Sans Serif"/>
              </a:rPr>
              <a:t>м</a:t>
            </a:r>
            <a:r>
              <a:rPr sz="1000" dirty="0">
                <a:latin typeface="Microsoft Sans Serif"/>
                <a:cs typeface="Microsoft Sans Serif"/>
              </a:rPr>
              <a:t>о</a:t>
            </a:r>
            <a:r>
              <a:rPr sz="1000" spc="-10" dirty="0">
                <a:latin typeface="Microsoft Sans Serif"/>
                <a:cs typeface="Microsoft Sans Serif"/>
              </a:rPr>
              <a:t>л</a:t>
            </a:r>
            <a:r>
              <a:rPr sz="1000" spc="-5" dirty="0">
                <a:latin typeface="Microsoft Sans Serif"/>
                <a:cs typeface="Microsoft Sans Serif"/>
              </a:rPr>
              <a:t>ь*</a:t>
            </a:r>
            <a:r>
              <a:rPr sz="1000" dirty="0">
                <a:latin typeface="Microsoft Sans Serif"/>
                <a:cs typeface="Microsoft Sans Serif"/>
              </a:rPr>
              <a:t>л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563155" y="3537510"/>
            <a:ext cx="114300" cy="1035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810"/>
              </a:lnSpc>
            </a:pPr>
            <a:r>
              <a:rPr sz="700" spc="-5" dirty="0">
                <a:latin typeface="Microsoft Sans Serif"/>
                <a:cs typeface="Microsoft Sans Serif"/>
              </a:rPr>
              <a:t>-1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303764" y="4280245"/>
            <a:ext cx="1899689" cy="90542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216169" y="5415614"/>
            <a:ext cx="401955" cy="0"/>
          </a:xfrm>
          <a:custGeom>
            <a:avLst/>
            <a:gdLst/>
            <a:ahLst/>
            <a:cxnLst/>
            <a:rect l="l" t="t" r="r" b="b"/>
            <a:pathLst>
              <a:path w="401954">
                <a:moveTo>
                  <a:pt x="0" y="0"/>
                </a:moveTo>
                <a:lnTo>
                  <a:pt x="401727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474065" y="2044319"/>
            <a:ext cx="5487670" cy="3241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Хемилюминесценция: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Экварин – </a:t>
            </a:r>
            <a:r>
              <a:rPr sz="2400" spc="-5" dirty="0">
                <a:latin typeface="Calibri"/>
                <a:cs typeface="Calibri"/>
              </a:rPr>
              <a:t>кальций-чувствительный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белок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Times New Roman"/>
              <a:cs typeface="Times New Roman"/>
            </a:endParaRPr>
          </a:p>
          <a:p>
            <a:pPr marL="53340">
              <a:lnSpc>
                <a:spcPct val="100000"/>
              </a:lnSpc>
              <a:tabLst>
                <a:tab pos="3148965" algn="l"/>
              </a:tabLst>
            </a:pPr>
            <a:r>
              <a:rPr sz="1400" spc="-5" dirty="0">
                <a:latin typeface="Microsoft Sans Serif"/>
                <a:cs typeface="Microsoft Sans Serif"/>
              </a:rPr>
              <a:t>А	Б</a:t>
            </a:r>
            <a:endParaRPr sz="1400">
              <a:latin typeface="Microsoft Sans Serif"/>
              <a:cs typeface="Microsoft Sans Serif"/>
            </a:endParaRPr>
          </a:p>
          <a:p>
            <a:pPr marL="294640">
              <a:lnSpc>
                <a:spcPct val="100000"/>
              </a:lnSpc>
              <a:spcBef>
                <a:spcPts val="204"/>
              </a:spcBef>
              <a:tabLst>
                <a:tab pos="3390265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1.2	</a:t>
            </a:r>
            <a:r>
              <a:rPr sz="1000" spc="-10" dirty="0">
                <a:latin typeface="Microsoft Sans Serif"/>
                <a:cs typeface="Microsoft Sans Serif"/>
              </a:rPr>
              <a:t>1.2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294640">
              <a:lnSpc>
                <a:spcPct val="100000"/>
              </a:lnSpc>
              <a:tabLst>
                <a:tab pos="3390265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1.0	</a:t>
            </a:r>
            <a:r>
              <a:rPr sz="1000" spc="-10" dirty="0">
                <a:latin typeface="Microsoft Sans Serif"/>
                <a:cs typeface="Microsoft Sans Serif"/>
              </a:rPr>
              <a:t>1.0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00">
              <a:latin typeface="Times New Roman"/>
              <a:cs typeface="Times New Roman"/>
            </a:endParaRPr>
          </a:p>
          <a:p>
            <a:pPr marL="294640">
              <a:lnSpc>
                <a:spcPct val="100000"/>
              </a:lnSpc>
              <a:spcBef>
                <a:spcPts val="5"/>
              </a:spcBef>
              <a:tabLst>
                <a:tab pos="3390265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0.8	</a:t>
            </a:r>
            <a:r>
              <a:rPr sz="1000" spc="-10" dirty="0">
                <a:latin typeface="Microsoft Sans Serif"/>
                <a:cs typeface="Microsoft Sans Serif"/>
              </a:rPr>
              <a:t>0.8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294640">
              <a:lnSpc>
                <a:spcPct val="100000"/>
              </a:lnSpc>
              <a:tabLst>
                <a:tab pos="3390265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0.6	</a:t>
            </a:r>
            <a:r>
              <a:rPr sz="1000" spc="-10" dirty="0">
                <a:latin typeface="Microsoft Sans Serif"/>
                <a:cs typeface="Microsoft Sans Serif"/>
              </a:rPr>
              <a:t>0.6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00">
              <a:latin typeface="Times New Roman"/>
              <a:cs typeface="Times New Roman"/>
            </a:endParaRPr>
          </a:p>
          <a:p>
            <a:pPr marL="294640">
              <a:lnSpc>
                <a:spcPct val="100000"/>
              </a:lnSpc>
              <a:spcBef>
                <a:spcPts val="5"/>
              </a:spcBef>
              <a:tabLst>
                <a:tab pos="3390265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0.4	</a:t>
            </a:r>
            <a:r>
              <a:rPr sz="1000" spc="-10" dirty="0">
                <a:latin typeface="Microsoft Sans Serif"/>
                <a:cs typeface="Microsoft Sans Serif"/>
              </a:rPr>
              <a:t>0.4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294640">
              <a:lnSpc>
                <a:spcPct val="100000"/>
              </a:lnSpc>
              <a:tabLst>
                <a:tab pos="3390265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0.2	</a:t>
            </a:r>
            <a:r>
              <a:rPr sz="1000" spc="-10" dirty="0">
                <a:latin typeface="Microsoft Sans Serif"/>
                <a:cs typeface="Microsoft Sans Serif"/>
              </a:rPr>
              <a:t>0.2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00">
              <a:latin typeface="Times New Roman"/>
              <a:cs typeface="Times New Roman"/>
            </a:endParaRPr>
          </a:p>
          <a:p>
            <a:pPr marL="294640">
              <a:lnSpc>
                <a:spcPct val="100000"/>
              </a:lnSpc>
              <a:spcBef>
                <a:spcPts val="5"/>
              </a:spcBef>
              <a:tabLst>
                <a:tab pos="3390265" algn="l"/>
              </a:tabLst>
            </a:pPr>
            <a:r>
              <a:rPr sz="1000" spc="-5" dirty="0">
                <a:latin typeface="Microsoft Sans Serif"/>
                <a:cs typeface="Microsoft Sans Serif"/>
              </a:rPr>
              <a:t>0.0	</a:t>
            </a:r>
            <a:r>
              <a:rPr sz="1000" spc="-10" dirty="0">
                <a:latin typeface="Microsoft Sans Serif"/>
                <a:cs typeface="Microsoft Sans Serif"/>
              </a:rPr>
              <a:t>0.0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58" name="object 58"/>
          <p:cNvSpPr txBox="1"/>
          <p:nvPr/>
        </p:nvSpPr>
        <p:spPr>
          <a:xfrm>
            <a:off x="6523735" y="3527170"/>
            <a:ext cx="1853564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5" dirty="0">
                <a:latin typeface="Calibri"/>
                <a:cs typeface="Calibri"/>
              </a:rPr>
              <a:t>Толстая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линия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внизу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шум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63016" y="5566257"/>
            <a:ext cx="7371715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Хемилюминометрическая регистрация </a:t>
            </a:r>
            <a:r>
              <a:rPr sz="1800" spc="-15" dirty="0">
                <a:latin typeface="Arial"/>
                <a:cs typeface="Arial"/>
              </a:rPr>
              <a:t>уровня </a:t>
            </a:r>
            <a:r>
              <a:rPr sz="1800" spc="-5" dirty="0">
                <a:latin typeface="Arial"/>
                <a:cs typeface="Arial"/>
              </a:rPr>
              <a:t>[Ca</a:t>
            </a:r>
            <a:r>
              <a:rPr sz="1800" spc="-7" baseline="25462" dirty="0">
                <a:latin typeface="Arial"/>
                <a:cs typeface="Arial"/>
              </a:rPr>
              <a:t>2+</a:t>
            </a:r>
            <a:r>
              <a:rPr sz="1800" spc="-5" dirty="0">
                <a:latin typeface="Arial"/>
                <a:cs typeface="Arial"/>
              </a:rPr>
              <a:t>]</a:t>
            </a:r>
            <a:r>
              <a:rPr sz="1800" spc="-7" baseline="-20833" dirty="0">
                <a:latin typeface="Arial"/>
                <a:cs typeface="Arial"/>
              </a:rPr>
              <a:t>цит  </a:t>
            </a:r>
            <a:r>
              <a:rPr sz="1800" dirty="0">
                <a:latin typeface="Arial"/>
                <a:cs typeface="Arial"/>
              </a:rPr>
              <a:t>в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цитоплазме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287905" algn="l"/>
                <a:tab pos="3154045" algn="l"/>
              </a:tabLst>
            </a:pPr>
            <a:r>
              <a:rPr sz="1800" spc="-10" dirty="0">
                <a:latin typeface="Arial"/>
                <a:cs typeface="Arial"/>
              </a:rPr>
              <a:t>клеток  </a:t>
            </a:r>
            <a:r>
              <a:rPr sz="1800" spc="-5" dirty="0">
                <a:latin typeface="Arial"/>
                <a:cs typeface="Arial"/>
              </a:rPr>
              <a:t>трансгенных	</a:t>
            </a:r>
            <a:r>
              <a:rPr sz="1800" dirty="0">
                <a:latin typeface="Arial"/>
                <a:cs typeface="Arial"/>
              </a:rPr>
              <a:t>корней	</a:t>
            </a:r>
            <a:r>
              <a:rPr sz="1800" i="1" spc="-5" dirty="0">
                <a:latin typeface="Arial"/>
                <a:cs typeface="Arial"/>
              </a:rPr>
              <a:t>Arabidopsis</a:t>
            </a:r>
            <a:r>
              <a:rPr sz="1800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5175" y="335279"/>
            <a:ext cx="8122920" cy="582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5175" y="762000"/>
            <a:ext cx="2936748" cy="582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26435" y="762000"/>
            <a:ext cx="556260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21452" y="1199388"/>
            <a:ext cx="640079" cy="5821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86044" y="1199388"/>
            <a:ext cx="556260" cy="582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4065" y="427482"/>
            <a:ext cx="7590790" cy="1290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800" b="0" spc="-10" dirty="0">
                <a:latin typeface="Calibri"/>
                <a:cs typeface="Calibri"/>
              </a:rPr>
              <a:t>Электрофизиологическая </a:t>
            </a:r>
            <a:r>
              <a:rPr sz="2800" b="0" spc="-5" dirty="0">
                <a:latin typeface="Calibri"/>
                <a:cs typeface="Calibri"/>
              </a:rPr>
              <a:t>регистрация </a:t>
            </a:r>
            <a:r>
              <a:rPr sz="2800" b="0" spc="-10" dirty="0">
                <a:latin typeface="Calibri"/>
                <a:cs typeface="Calibri"/>
              </a:rPr>
              <a:t>одиночных  </a:t>
            </a:r>
            <a:r>
              <a:rPr sz="2800" b="0" spc="-5" dirty="0">
                <a:latin typeface="Calibri"/>
                <a:cs typeface="Calibri"/>
              </a:rPr>
              <a:t>ионных</a:t>
            </a:r>
            <a:r>
              <a:rPr sz="2800" b="0" spc="-6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каналов</a:t>
            </a:r>
            <a:endParaRPr sz="2800">
              <a:latin typeface="Calibri"/>
              <a:cs typeface="Calibri"/>
            </a:endParaRPr>
          </a:p>
          <a:p>
            <a:pPr marR="2147570" algn="r">
              <a:lnSpc>
                <a:spcPct val="100000"/>
              </a:lnSpc>
              <a:spcBef>
                <a:spcPts val="80"/>
              </a:spcBef>
            </a:pPr>
            <a:r>
              <a:rPr sz="2800" b="0" spc="-5" dirty="0">
                <a:latin typeface="Calibri"/>
                <a:cs typeface="Calibri"/>
              </a:rPr>
              <a:t>к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4212" y="1841500"/>
            <a:ext cx="6183249" cy="50164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52488" y="1952244"/>
            <a:ext cx="963168" cy="420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52488" y="2257044"/>
            <a:ext cx="1993392" cy="420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52488" y="2561844"/>
            <a:ext cx="470916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78980" y="2561844"/>
            <a:ext cx="400811" cy="4206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35368" y="2561844"/>
            <a:ext cx="1600200" cy="4206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52488" y="2866644"/>
            <a:ext cx="1900427" cy="4206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08492" y="2866644"/>
            <a:ext cx="402335" cy="4206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52488" y="3171444"/>
            <a:ext cx="402335" cy="4206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52488" y="3476244"/>
            <a:ext cx="402335" cy="4206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52488" y="3781044"/>
            <a:ext cx="1441703" cy="4206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52488" y="4085844"/>
            <a:ext cx="1488948" cy="4206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97011" y="4085844"/>
            <a:ext cx="470916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23504" y="4085844"/>
            <a:ext cx="402335" cy="4206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52488" y="4390644"/>
            <a:ext cx="1955292" cy="4206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52488" y="4695444"/>
            <a:ext cx="1089659" cy="4206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97723" y="4695444"/>
            <a:ext cx="402335" cy="4206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100061" y="2019172"/>
            <a:ext cx="1617980" cy="3074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15" dirty="0">
                <a:latin typeface="Calibri"/>
                <a:cs typeface="Calibri"/>
              </a:rPr>
              <a:t>Одна  </a:t>
            </a:r>
            <a:r>
              <a:rPr sz="2000" spc="-5" dirty="0">
                <a:latin typeface="Calibri"/>
                <a:cs typeface="Calibri"/>
              </a:rPr>
              <a:t>ступенька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тока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–</a:t>
            </a:r>
            <a:r>
              <a:rPr sz="2000" spc="-1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включение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15" dirty="0">
                <a:latin typeface="Calibri"/>
                <a:cs typeface="Calibri"/>
              </a:rPr>
              <a:t>одного</a:t>
            </a:r>
            <a:r>
              <a:rPr sz="2000" spc="-1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канала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 marR="3683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Величина  </a:t>
            </a:r>
            <a:r>
              <a:rPr sz="2000" dirty="0">
                <a:latin typeface="Calibri"/>
                <a:cs typeface="Calibri"/>
              </a:rPr>
              <a:t>ступеньки –  пров</a:t>
            </a:r>
            <a:r>
              <a:rPr sz="2000" spc="-60" dirty="0">
                <a:latin typeface="Calibri"/>
                <a:cs typeface="Calibri"/>
              </a:rPr>
              <a:t>о</a:t>
            </a:r>
            <a:r>
              <a:rPr sz="2000" dirty="0">
                <a:latin typeface="Calibri"/>
                <a:cs typeface="Calibri"/>
              </a:rPr>
              <a:t>д</a:t>
            </a:r>
            <a:r>
              <a:rPr sz="2000" spc="-10" dirty="0">
                <a:latin typeface="Calibri"/>
                <a:cs typeface="Calibri"/>
              </a:rPr>
              <a:t>и</a:t>
            </a:r>
            <a:r>
              <a:rPr sz="2000" dirty="0">
                <a:latin typeface="Calibri"/>
                <a:cs typeface="Calibri"/>
              </a:rPr>
              <a:t>мость  </a:t>
            </a:r>
            <a:r>
              <a:rPr sz="2000" spc="-5" dirty="0">
                <a:latin typeface="Calibri"/>
                <a:cs typeface="Calibri"/>
              </a:rPr>
              <a:t>канала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7314" y="237652"/>
            <a:ext cx="3938270" cy="22885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b="1" spc="-10" dirty="0">
                <a:latin typeface="Calibri"/>
                <a:cs typeface="Calibri"/>
              </a:rPr>
              <a:t>Шум </a:t>
            </a:r>
            <a:r>
              <a:rPr sz="2800" spc="-5" dirty="0">
                <a:latin typeface="Calibri"/>
                <a:cs typeface="Calibri"/>
              </a:rPr>
              <a:t>– </a:t>
            </a:r>
            <a:r>
              <a:rPr sz="2400" dirty="0">
                <a:latin typeface="Calibri"/>
                <a:cs typeface="Calibri"/>
              </a:rPr>
              <a:t>случайный </a:t>
            </a:r>
            <a:r>
              <a:rPr sz="2400" spc="-10" dirty="0">
                <a:latin typeface="Calibri"/>
                <a:cs typeface="Calibri"/>
              </a:rPr>
              <a:t>процесс,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</a:t>
            </a:r>
            <a:endParaRPr sz="2400">
              <a:latin typeface="Calibri"/>
              <a:cs typeface="Calibri"/>
            </a:endParaRPr>
          </a:p>
          <a:p>
            <a:pPr marL="12700" marR="336550">
              <a:lnSpc>
                <a:spcPct val="100000"/>
              </a:lnSpc>
              <a:spcBef>
                <a:spcPts val="25"/>
              </a:spcBef>
              <a:tabLst>
                <a:tab pos="572135" algn="l"/>
              </a:tabLst>
            </a:pPr>
            <a:r>
              <a:rPr sz="2400" spc="-5" dirty="0">
                <a:latin typeface="Calibri"/>
                <a:cs typeface="Calibri"/>
              </a:rPr>
              <a:t>усреднение (многократное  повторение регистраций)  </a:t>
            </a:r>
            <a:r>
              <a:rPr sz="2400" dirty="0">
                <a:latin typeface="Calibri"/>
                <a:cs typeface="Calibri"/>
              </a:rPr>
              <a:t>уменьшает шум, в </a:t>
            </a:r>
            <a:r>
              <a:rPr sz="2400" spc="-20" dirty="0">
                <a:latin typeface="Calibri"/>
                <a:cs typeface="Calibri"/>
              </a:rPr>
              <a:t>то</a:t>
            </a:r>
            <a:r>
              <a:rPr sz="2400" spc="-1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время  </a:t>
            </a:r>
            <a:r>
              <a:rPr sz="2400" spc="-15" dirty="0">
                <a:latin typeface="Calibri"/>
                <a:cs typeface="Calibri"/>
              </a:rPr>
              <a:t>как	</a:t>
            </a:r>
            <a:r>
              <a:rPr sz="2400" dirty="0">
                <a:latin typeface="Calibri"/>
                <a:cs typeface="Calibri"/>
              </a:rPr>
              <a:t>сигнал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остается </a:t>
            </a:r>
            <a:r>
              <a:rPr sz="2400" dirty="0">
                <a:latin typeface="Calibri"/>
                <a:cs typeface="Calibri"/>
              </a:rPr>
              <a:t> неизменным</a:t>
            </a:r>
            <a:r>
              <a:rPr sz="2400" b="1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2781173"/>
            <a:ext cx="3462401" cy="16558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120" y="4584191"/>
            <a:ext cx="4294632" cy="582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120" y="5010911"/>
            <a:ext cx="4229100" cy="582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120" y="5437632"/>
            <a:ext cx="4386072" cy="5821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08703" y="5437632"/>
            <a:ext cx="556260" cy="5821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7314" y="4676647"/>
            <a:ext cx="3851275" cy="131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2800" b="1" spc="-5" dirty="0">
                <a:latin typeface="Calibri"/>
                <a:cs typeface="Calibri"/>
              </a:rPr>
              <a:t>Отношение сигнал/шум  (и </a:t>
            </a:r>
            <a:r>
              <a:rPr sz="2800" b="1" spc="-10" dirty="0">
                <a:latin typeface="Calibri"/>
                <a:cs typeface="Calibri"/>
              </a:rPr>
              <a:t>точность </a:t>
            </a:r>
            <a:r>
              <a:rPr sz="2800" b="1" spc="-5" dirty="0">
                <a:latin typeface="Calibri"/>
                <a:cs typeface="Calibri"/>
              </a:rPr>
              <a:t>измерений)  существенно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возрастают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75226" y="1774825"/>
            <a:ext cx="4129024" cy="4737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20767" y="73152"/>
            <a:ext cx="4497324" cy="5821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52771" y="516636"/>
            <a:ext cx="3983735" cy="499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28076" y="516636"/>
            <a:ext cx="477012" cy="499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52771" y="882396"/>
            <a:ext cx="3694176" cy="499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52771" y="1248155"/>
            <a:ext cx="2223516" cy="499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7855" y="1248155"/>
            <a:ext cx="477011" cy="499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4491355">
              <a:lnSpc>
                <a:spcPct val="100000"/>
              </a:lnSpc>
              <a:spcBef>
                <a:spcPts val="10"/>
              </a:spcBef>
            </a:pPr>
            <a:r>
              <a:rPr sz="2800" spc="-10" dirty="0">
                <a:latin typeface="Calibri"/>
                <a:cs typeface="Calibri"/>
              </a:rPr>
              <a:t>Электроэнцефалограмма</a:t>
            </a:r>
            <a:endParaRPr sz="2800">
              <a:latin typeface="Calibri"/>
              <a:cs typeface="Calibri"/>
            </a:endParaRPr>
          </a:p>
          <a:p>
            <a:pPr marL="4491355" marR="363855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Calibri"/>
                <a:cs typeface="Calibri"/>
              </a:rPr>
              <a:t>в ответ на </a:t>
            </a:r>
            <a:r>
              <a:rPr sz="2400" spc="-20" dirty="0">
                <a:latin typeface="Calibri"/>
                <a:cs typeface="Calibri"/>
              </a:rPr>
              <a:t>стимул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(стрелка)  </a:t>
            </a:r>
            <a:r>
              <a:rPr sz="2400" b="0" spc="-20" dirty="0">
                <a:latin typeface="Calibri"/>
                <a:cs typeface="Calibri"/>
              </a:rPr>
              <a:t>Усреднение </a:t>
            </a:r>
            <a:r>
              <a:rPr sz="2400" b="0" dirty="0">
                <a:latin typeface="Calibri"/>
                <a:cs typeface="Calibri"/>
              </a:rPr>
              <a:t>по </a:t>
            </a:r>
            <a:r>
              <a:rPr sz="2400" b="0" spc="-5" dirty="0">
                <a:latin typeface="Calibri"/>
                <a:cs typeface="Calibri"/>
              </a:rPr>
              <a:t>2, 16 </a:t>
            </a:r>
            <a:r>
              <a:rPr sz="2400" b="0" dirty="0">
                <a:latin typeface="Calibri"/>
                <a:cs typeface="Calibri"/>
              </a:rPr>
              <a:t>и </a:t>
            </a:r>
            <a:r>
              <a:rPr sz="2400" b="0" spc="-5" dirty="0">
                <a:latin typeface="Calibri"/>
                <a:cs typeface="Calibri"/>
              </a:rPr>
              <a:t>64  </a:t>
            </a:r>
            <a:r>
              <a:rPr sz="2400" b="0" dirty="0">
                <a:latin typeface="Calibri"/>
                <a:cs typeface="Calibri"/>
              </a:rPr>
              <a:t>регистрациям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9084" rIns="0" bIns="0" rtlCol="0">
            <a:spAutoFit/>
          </a:bodyPr>
          <a:lstStyle/>
          <a:p>
            <a:pPr marL="445770">
              <a:lnSpc>
                <a:spcPct val="100000"/>
              </a:lnSpc>
            </a:pPr>
            <a:r>
              <a:rPr spc="-10" dirty="0">
                <a:solidFill>
                  <a:srgbClr val="FF0000"/>
                </a:solidFill>
              </a:rPr>
              <a:t>3D-печать </a:t>
            </a:r>
            <a:r>
              <a:rPr dirty="0">
                <a:solidFill>
                  <a:srgbClr val="FF0000"/>
                </a:solidFill>
              </a:rPr>
              <a:t>– </a:t>
            </a:r>
            <a:r>
              <a:rPr spc="-5" dirty="0">
                <a:solidFill>
                  <a:srgbClr val="FF0000"/>
                </a:solidFill>
              </a:rPr>
              <a:t>аддитивные</a:t>
            </a:r>
            <a:r>
              <a:rPr spc="-95" dirty="0">
                <a:solidFill>
                  <a:srgbClr val="FF0000"/>
                </a:solidFill>
              </a:rPr>
              <a:t> </a:t>
            </a:r>
            <a:r>
              <a:rPr spc="-15" dirty="0">
                <a:solidFill>
                  <a:srgbClr val="FF0000"/>
                </a:solidFill>
              </a:rPr>
              <a:t>технологии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130">
              <a:lnSpc>
                <a:spcPct val="100000"/>
              </a:lnSpc>
            </a:pPr>
            <a:r>
              <a:rPr b="1" dirty="0">
                <a:latin typeface="Arial"/>
                <a:cs typeface="Arial"/>
              </a:rPr>
              <a:t>Принцип: </a:t>
            </a:r>
            <a:r>
              <a:rPr spc="-10" dirty="0"/>
              <a:t>«взять </a:t>
            </a:r>
            <a:r>
              <a:rPr spc="-15" dirty="0"/>
              <a:t>заготовку </a:t>
            </a:r>
            <a:r>
              <a:rPr dirty="0"/>
              <a:t>и </a:t>
            </a:r>
            <a:r>
              <a:rPr spc="-15" dirty="0"/>
              <a:t>удалить всё</a:t>
            </a:r>
            <a:r>
              <a:rPr spc="-5" dirty="0"/>
              <a:t> лишнее»</a:t>
            </a:r>
          </a:p>
          <a:p>
            <a:pPr marL="138430"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51130" marR="5080" indent="81915">
              <a:lnSpc>
                <a:spcPct val="100000"/>
              </a:lnSpc>
            </a:pPr>
            <a:r>
              <a:rPr b="1" dirty="0">
                <a:latin typeface="Arial"/>
                <a:cs typeface="Arial"/>
              </a:rPr>
              <a:t>Или: </a:t>
            </a:r>
            <a:r>
              <a:rPr spc="-10" dirty="0"/>
              <a:t>начиная </a:t>
            </a:r>
            <a:r>
              <a:rPr dirty="0"/>
              <a:t>с </a:t>
            </a:r>
            <a:r>
              <a:rPr spc="-15" dirty="0"/>
              <a:t>нуля </a:t>
            </a:r>
            <a:r>
              <a:rPr dirty="0"/>
              <a:t>и </a:t>
            </a:r>
            <a:r>
              <a:rPr spc="-10" dirty="0"/>
              <a:t>постепенно, </a:t>
            </a:r>
            <a:r>
              <a:rPr spc="-20" dirty="0"/>
              <a:t>последовательным  </a:t>
            </a:r>
            <a:r>
              <a:rPr spc="-15" dirty="0"/>
              <a:t>добавлением </a:t>
            </a:r>
            <a:r>
              <a:rPr dirty="0"/>
              <a:t>слоев </a:t>
            </a:r>
            <a:r>
              <a:rPr spc="-55" dirty="0"/>
              <a:t>(т.е. </a:t>
            </a:r>
            <a:r>
              <a:rPr spc="-5" dirty="0"/>
              <a:t>аддитивно, </a:t>
            </a:r>
            <a:r>
              <a:rPr b="1" spc="-5" dirty="0">
                <a:latin typeface="Arial"/>
                <a:cs typeface="Arial"/>
              </a:rPr>
              <a:t>аддитивные  </a:t>
            </a:r>
            <a:r>
              <a:rPr spc="-15" dirty="0"/>
              <a:t>технологии), </a:t>
            </a:r>
            <a:r>
              <a:rPr spc="-10" dirty="0"/>
              <a:t>«выращивать» </a:t>
            </a:r>
            <a:r>
              <a:rPr spc="-20" dirty="0"/>
              <a:t>будущий </a:t>
            </a:r>
            <a:r>
              <a:rPr spc="-15" dirty="0"/>
              <a:t>объект</a:t>
            </a:r>
            <a:r>
              <a:rPr spc="50" dirty="0"/>
              <a:t> </a:t>
            </a:r>
            <a:r>
              <a:rPr spc="-15" dirty="0"/>
              <a:t>(изделие).</a:t>
            </a:r>
          </a:p>
          <a:p>
            <a:pPr marL="138430"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51130">
              <a:lnSpc>
                <a:spcPct val="100000"/>
              </a:lnSpc>
            </a:pPr>
            <a:r>
              <a:rPr b="1" dirty="0">
                <a:latin typeface="Arial"/>
                <a:cs typeface="Arial"/>
              </a:rPr>
              <a:t>Основные</a:t>
            </a:r>
            <a:r>
              <a:rPr b="1" spc="-70" dirty="0">
                <a:latin typeface="Arial"/>
                <a:cs typeface="Arial"/>
              </a:rPr>
              <a:t> </a:t>
            </a:r>
            <a:r>
              <a:rPr b="1" spc="-20" dirty="0">
                <a:latin typeface="Arial"/>
                <a:cs typeface="Arial"/>
              </a:rPr>
              <a:t>технологии</a:t>
            </a:r>
            <a:r>
              <a:rPr spc="-20" dirty="0"/>
              <a:t>.</a:t>
            </a:r>
          </a:p>
          <a:p>
            <a:pPr marL="151130">
              <a:lnSpc>
                <a:spcPct val="100000"/>
              </a:lnSpc>
            </a:pPr>
            <a:r>
              <a:rPr spc="-25" dirty="0"/>
              <a:t>-Типа </a:t>
            </a:r>
            <a:r>
              <a:rPr spc="-5" dirty="0"/>
              <a:t>струйных</a:t>
            </a:r>
            <a:r>
              <a:rPr spc="-40" dirty="0"/>
              <a:t> </a:t>
            </a:r>
            <a:r>
              <a:rPr spc="-10" dirty="0"/>
              <a:t>принтеров</a:t>
            </a:r>
          </a:p>
          <a:p>
            <a:pPr marL="151130">
              <a:lnSpc>
                <a:spcPct val="100000"/>
              </a:lnSpc>
            </a:pPr>
            <a:r>
              <a:rPr spc="-25" dirty="0"/>
              <a:t>-Типа </a:t>
            </a:r>
            <a:r>
              <a:rPr spc="-10" dirty="0"/>
              <a:t>лазерных</a:t>
            </a:r>
            <a:r>
              <a:rPr spc="-60" dirty="0"/>
              <a:t> </a:t>
            </a:r>
            <a:r>
              <a:rPr spc="-5" dirty="0"/>
              <a:t>принтеров</a:t>
            </a:r>
          </a:p>
          <a:p>
            <a:pPr marL="335280" indent="-184150">
              <a:lnSpc>
                <a:spcPct val="100000"/>
              </a:lnSpc>
              <a:buChar char="-"/>
              <a:tabLst>
                <a:tab pos="336550" algn="l"/>
              </a:tabLst>
            </a:pPr>
            <a:r>
              <a:rPr spc="-5" dirty="0"/>
              <a:t>Ламинирование</a:t>
            </a:r>
          </a:p>
          <a:p>
            <a:pPr marL="335280" indent="-184150">
              <a:lnSpc>
                <a:spcPct val="100000"/>
              </a:lnSpc>
              <a:buChar char="-"/>
              <a:tabLst>
                <a:tab pos="336550" algn="l"/>
              </a:tabLst>
            </a:pPr>
            <a:r>
              <a:rPr spc="-5" dirty="0"/>
              <a:t>Склеивание</a:t>
            </a:r>
          </a:p>
          <a:p>
            <a:pPr marL="335280" indent="-184150">
              <a:lnSpc>
                <a:spcPct val="100000"/>
              </a:lnSpc>
              <a:buFont typeface="Arial"/>
              <a:buChar char="-"/>
              <a:tabLst>
                <a:tab pos="336550" algn="l"/>
              </a:tabLst>
            </a:pP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Биопринтеры </a:t>
            </a:r>
            <a:r>
              <a:rPr spc="-5" dirty="0"/>
              <a:t>(в </a:t>
            </a:r>
            <a:r>
              <a:rPr spc="-10" dirty="0"/>
              <a:t>том </a:t>
            </a:r>
            <a:r>
              <a:rPr dirty="0"/>
              <a:t>числе</a:t>
            </a:r>
            <a:r>
              <a:rPr spc="-25" dirty="0"/>
              <a:t> </a:t>
            </a:r>
            <a:r>
              <a:rPr spc="-5" dirty="0"/>
              <a:t>пищевые)</a:t>
            </a:r>
          </a:p>
          <a:p>
            <a:pPr marL="335280" indent="-184150">
              <a:lnSpc>
                <a:spcPct val="100000"/>
              </a:lnSpc>
              <a:buChar char="-"/>
              <a:tabLst>
                <a:tab pos="336550" algn="l"/>
                <a:tab pos="2564765" algn="l"/>
              </a:tabLst>
            </a:pPr>
            <a:r>
              <a:rPr spc="-10" dirty="0"/>
              <a:t>Строительные	</a:t>
            </a:r>
            <a:r>
              <a:rPr spc="-5" dirty="0"/>
              <a:t>принтеры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2236" rIns="0" bIns="0" rtlCol="0">
            <a:spAutoFit/>
          </a:bodyPr>
          <a:lstStyle/>
          <a:p>
            <a:pPr marL="517525">
              <a:lnSpc>
                <a:spcPct val="100000"/>
              </a:lnSpc>
            </a:pPr>
            <a:r>
              <a:rPr spc="-10" dirty="0"/>
              <a:t>3</a:t>
            </a:r>
            <a:r>
              <a:rPr dirty="0"/>
              <a:t>D-при</a:t>
            </a:r>
            <a:r>
              <a:rPr spc="-10" dirty="0"/>
              <a:t>н</a:t>
            </a:r>
            <a:r>
              <a:rPr dirty="0"/>
              <a:t>тер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9863" y="1522729"/>
            <a:ext cx="2258060" cy="3668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15" dirty="0">
                <a:latin typeface="Arial"/>
                <a:cs typeface="Arial"/>
              </a:rPr>
              <a:t>Осуществляет  </a:t>
            </a:r>
            <a:r>
              <a:rPr sz="2400" dirty="0">
                <a:latin typeface="Arial"/>
                <a:cs typeface="Arial"/>
              </a:rPr>
              <a:t>м</a:t>
            </a:r>
            <a:r>
              <a:rPr sz="2400" spc="-50" dirty="0">
                <a:latin typeface="Arial"/>
                <a:cs typeface="Arial"/>
              </a:rPr>
              <a:t>о</a:t>
            </a:r>
            <a:r>
              <a:rPr sz="2400" spc="-5" dirty="0">
                <a:latin typeface="Arial"/>
                <a:cs typeface="Arial"/>
              </a:rPr>
              <a:t>д</a:t>
            </a:r>
            <a:r>
              <a:rPr sz="2400" spc="-90" dirty="0">
                <a:latin typeface="Arial"/>
                <a:cs typeface="Arial"/>
              </a:rPr>
              <a:t>е</a:t>
            </a:r>
            <a:r>
              <a:rPr sz="2400" spc="-5" dirty="0">
                <a:latin typeface="Arial"/>
                <a:cs typeface="Arial"/>
              </a:rPr>
              <a:t>лиро</a:t>
            </a:r>
            <a:r>
              <a:rPr sz="2400" spc="-40" dirty="0">
                <a:latin typeface="Arial"/>
                <a:cs typeface="Arial"/>
              </a:rPr>
              <a:t>в</a:t>
            </a:r>
            <a:r>
              <a:rPr sz="2400" spc="-5" dirty="0">
                <a:latin typeface="Arial"/>
                <a:cs typeface="Arial"/>
              </a:rPr>
              <a:t>а</a:t>
            </a:r>
            <a:r>
              <a:rPr sz="2400" spc="-15" dirty="0">
                <a:latin typeface="Arial"/>
                <a:cs typeface="Arial"/>
              </a:rPr>
              <a:t>н</a:t>
            </a:r>
            <a:r>
              <a:rPr sz="2400" dirty="0">
                <a:latin typeface="Arial"/>
                <a:cs typeface="Arial"/>
              </a:rPr>
              <a:t>ие  </a:t>
            </a:r>
            <a:r>
              <a:rPr sz="2400" spc="-25" dirty="0">
                <a:latin typeface="Arial"/>
                <a:cs typeface="Arial"/>
              </a:rPr>
              <a:t>методом  </a:t>
            </a:r>
            <a:r>
              <a:rPr sz="2400" spc="-10" dirty="0">
                <a:latin typeface="Arial"/>
                <a:cs typeface="Arial"/>
              </a:rPr>
              <a:t>наплавления </a:t>
            </a:r>
            <a:r>
              <a:rPr sz="2400" spc="-5" dirty="0">
                <a:latin typeface="Arial"/>
                <a:cs typeface="Arial"/>
              </a:rPr>
              <a:t>в  </a:t>
            </a:r>
            <a:r>
              <a:rPr sz="2400" spc="-15" dirty="0">
                <a:latin typeface="Arial"/>
                <a:cs typeface="Arial"/>
              </a:rPr>
              <a:t>объеме  </a:t>
            </a:r>
            <a:r>
              <a:rPr sz="2400" spc="-10" dirty="0">
                <a:latin typeface="Arial"/>
                <a:cs typeface="Arial"/>
              </a:rPr>
              <a:t>30х30х40 </a:t>
            </a:r>
            <a:r>
              <a:rPr sz="2400" dirty="0">
                <a:latin typeface="Arial"/>
                <a:cs typeface="Arial"/>
              </a:rPr>
              <a:t>см  </a:t>
            </a:r>
            <a:r>
              <a:rPr sz="2400" spc="-20" dirty="0">
                <a:latin typeface="Arial"/>
                <a:cs typeface="Arial"/>
              </a:rPr>
              <a:t>Использует  </a:t>
            </a:r>
            <a:r>
              <a:rPr sz="2400" spc="-5" dirty="0">
                <a:latin typeface="Arial"/>
                <a:cs typeface="Arial"/>
              </a:rPr>
              <a:t>специальные  </a:t>
            </a:r>
            <a:r>
              <a:rPr sz="2400" dirty="0">
                <a:latin typeface="Arial"/>
                <a:cs typeface="Arial"/>
              </a:rPr>
              <a:t>пластики,  нейлон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92500" y="1052575"/>
            <a:ext cx="4895850" cy="4897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3016" y="803402"/>
            <a:ext cx="7301865" cy="2205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61290">
              <a:lnSpc>
                <a:spcPct val="100000"/>
              </a:lnSpc>
              <a:tabLst>
                <a:tab pos="4547235" algn="l"/>
              </a:tabLst>
            </a:pPr>
            <a:r>
              <a:rPr sz="2400" spc="-10" dirty="0">
                <a:latin typeface="Arial"/>
                <a:cs typeface="Arial"/>
              </a:rPr>
              <a:t>Материальные объекты вокруг </a:t>
            </a:r>
            <a:r>
              <a:rPr sz="2400" spc="-5" dirty="0">
                <a:latin typeface="Arial"/>
                <a:cs typeface="Arial"/>
              </a:rPr>
              <a:t>нас </a:t>
            </a:r>
            <a:r>
              <a:rPr sz="2400" spc="-20" dirty="0">
                <a:latin typeface="Arial"/>
                <a:cs typeface="Arial"/>
              </a:rPr>
              <a:t>представляют  </a:t>
            </a:r>
            <a:r>
              <a:rPr sz="2400" dirty="0">
                <a:latin typeface="Arial"/>
                <a:cs typeface="Arial"/>
              </a:rPr>
              <a:t>собой </a:t>
            </a:r>
            <a:r>
              <a:rPr sz="2400" spc="-5" dirty="0">
                <a:latin typeface="Arial"/>
                <a:cs typeface="Arial"/>
              </a:rPr>
              <a:t>системы</a:t>
            </a:r>
            <a:r>
              <a:rPr sz="2400" dirty="0">
                <a:latin typeface="Arial"/>
                <a:cs typeface="Arial"/>
              </a:rPr>
              <a:t> –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совокупность	</a:t>
            </a:r>
            <a:r>
              <a:rPr sz="2400" spc="-10" dirty="0">
                <a:latin typeface="Arial"/>
                <a:cs typeface="Arial"/>
              </a:rPr>
              <a:t>элементов,  </a:t>
            </a:r>
            <a:r>
              <a:rPr sz="2400" spc="-5" dirty="0">
                <a:latin typeface="Arial"/>
                <a:cs typeface="Arial"/>
              </a:rPr>
              <a:t>связанных между </a:t>
            </a:r>
            <a:r>
              <a:rPr sz="2400" dirty="0">
                <a:latin typeface="Arial"/>
                <a:cs typeface="Arial"/>
              </a:rPr>
              <a:t>собой и </a:t>
            </a:r>
            <a:r>
              <a:rPr sz="2400" spc="-15" dirty="0">
                <a:latin typeface="Arial"/>
                <a:cs typeface="Arial"/>
              </a:rPr>
              <a:t>представляющих </a:t>
            </a:r>
            <a:r>
              <a:rPr sz="2400" dirty="0">
                <a:latin typeface="Arial"/>
                <a:cs typeface="Arial"/>
              </a:rPr>
              <a:t>некую  </a:t>
            </a:r>
            <a:r>
              <a:rPr sz="2400" spc="-10" dirty="0">
                <a:latin typeface="Arial"/>
                <a:cs typeface="Arial"/>
              </a:rPr>
              <a:t>целостность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685665" algn="l"/>
                <a:tab pos="5024120" algn="l"/>
              </a:tabLst>
            </a:pPr>
            <a:r>
              <a:rPr sz="2400" spc="-5" dirty="0">
                <a:latin typeface="Arial"/>
                <a:cs typeface="Arial"/>
              </a:rPr>
              <a:t>Биологические,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живые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системы	–	</a:t>
            </a:r>
            <a:r>
              <a:rPr sz="2400" dirty="0">
                <a:latin typeface="Arial"/>
                <a:cs typeface="Arial"/>
              </a:rPr>
              <a:t>самые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сложные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7187" y="3924300"/>
            <a:ext cx="2286000" cy="2000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1576" y="3595687"/>
            <a:ext cx="2081149" cy="26574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24525" y="3573462"/>
            <a:ext cx="2574925" cy="26574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417559" y="6313347"/>
            <a:ext cx="203835" cy="37338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585"/>
              </a:spcBef>
            </a:pPr>
            <a:fld id="{81D60167-4931-47E6-BA6A-407CBD079E47}" type="slidenum"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3</a:t>
            </a:fld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351011" y="6432448"/>
            <a:ext cx="2571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30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18540" y="1019555"/>
            <a:ext cx="7779384" cy="513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25" dirty="0">
                <a:latin typeface="Arial"/>
                <a:cs typeface="Arial"/>
              </a:rPr>
              <a:t>Технология </a:t>
            </a:r>
            <a:r>
              <a:rPr sz="2400" spc="-10" dirty="0">
                <a:latin typeface="Arial"/>
                <a:cs typeface="Arial"/>
              </a:rPr>
              <a:t>стереолитографии </a:t>
            </a:r>
            <a:r>
              <a:rPr sz="2400" spc="-5" dirty="0">
                <a:latin typeface="Arial"/>
                <a:cs typeface="Arial"/>
              </a:rPr>
              <a:t>SLA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(Stereolithography),  </a:t>
            </a:r>
            <a:r>
              <a:rPr sz="2400" spc="-15" dirty="0">
                <a:latin typeface="Arial"/>
                <a:cs typeface="Arial"/>
              </a:rPr>
              <a:t>разработана </a:t>
            </a:r>
            <a:r>
              <a:rPr sz="2400" spc="-5" dirty="0">
                <a:latin typeface="Arial"/>
                <a:cs typeface="Arial"/>
              </a:rPr>
              <a:t>в 1984-м </a:t>
            </a:r>
            <a:r>
              <a:rPr sz="2400" spc="-30" dirty="0">
                <a:latin typeface="Arial"/>
                <a:cs typeface="Arial"/>
              </a:rPr>
              <a:t>году </a:t>
            </a:r>
            <a:r>
              <a:rPr sz="2400" spc="-20" dirty="0">
                <a:latin typeface="Arial"/>
                <a:cs typeface="Arial"/>
              </a:rPr>
              <a:t>Чарльзом </a:t>
            </a:r>
            <a:r>
              <a:rPr sz="2400" dirty="0">
                <a:latin typeface="Arial"/>
                <a:cs typeface="Arial"/>
              </a:rPr>
              <a:t>Халлом</a:t>
            </a:r>
            <a:r>
              <a:rPr sz="2400" spc="1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(Charles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65" dirty="0">
                <a:latin typeface="Arial"/>
                <a:cs typeface="Arial"/>
              </a:rPr>
              <a:t>W.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Hull).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1029335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В </a:t>
            </a:r>
            <a:r>
              <a:rPr sz="2400" spc="-5" dirty="0">
                <a:latin typeface="Arial"/>
                <a:cs typeface="Arial"/>
              </a:rPr>
              <a:t>1988-м </a:t>
            </a:r>
            <a:r>
              <a:rPr sz="2400" spc="-10" dirty="0">
                <a:latin typeface="Arial"/>
                <a:cs typeface="Arial"/>
              </a:rPr>
              <a:t>Скотт </a:t>
            </a:r>
            <a:r>
              <a:rPr sz="2400" spc="-5" dirty="0">
                <a:latin typeface="Arial"/>
                <a:cs typeface="Arial"/>
              </a:rPr>
              <a:t>Крамп </a:t>
            </a:r>
            <a:r>
              <a:rPr sz="2400" dirty="0">
                <a:latin typeface="Arial"/>
                <a:cs typeface="Arial"/>
              </a:rPr>
              <a:t>(S. </a:t>
            </a:r>
            <a:r>
              <a:rPr sz="2400" spc="-5" dirty="0">
                <a:latin typeface="Arial"/>
                <a:cs typeface="Arial"/>
              </a:rPr>
              <a:t>Scott Crump) </a:t>
            </a:r>
            <a:r>
              <a:rPr sz="2400" spc="-20" dirty="0">
                <a:latin typeface="Arial"/>
                <a:cs typeface="Arial"/>
              </a:rPr>
              <a:t>изобрел  </a:t>
            </a:r>
            <a:r>
              <a:rPr sz="2400" spc="-15" dirty="0">
                <a:latin typeface="Arial"/>
                <a:cs typeface="Arial"/>
              </a:rPr>
              <a:t>технологию </a:t>
            </a:r>
            <a:r>
              <a:rPr sz="2400" spc="-10" dirty="0">
                <a:latin typeface="Arial"/>
                <a:cs typeface="Arial"/>
              </a:rPr>
              <a:t>послойного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наплавления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652145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Первый </a:t>
            </a:r>
            <a:r>
              <a:rPr sz="2400" spc="-5" dirty="0">
                <a:latin typeface="Arial"/>
                <a:cs typeface="Arial"/>
              </a:rPr>
              <a:t>принтер </a:t>
            </a:r>
            <a:r>
              <a:rPr sz="2400" dirty="0">
                <a:latin typeface="Arial"/>
                <a:cs typeface="Arial"/>
              </a:rPr>
              <a:t>с </a:t>
            </a:r>
            <a:r>
              <a:rPr sz="2400" spc="-20" dirty="0">
                <a:latin typeface="Arial"/>
                <a:cs typeface="Arial"/>
              </a:rPr>
              <a:t>достаточно </a:t>
            </a:r>
            <a:r>
              <a:rPr sz="2400" dirty="0">
                <a:latin typeface="Arial"/>
                <a:cs typeface="Arial"/>
              </a:rPr>
              <a:t>высоким </a:t>
            </a:r>
            <a:r>
              <a:rPr sz="2400" spc="-5" dirty="0">
                <a:latin typeface="Arial"/>
                <a:cs typeface="Arial"/>
              </a:rPr>
              <a:t>качеством  </a:t>
            </a:r>
            <a:r>
              <a:rPr sz="2400" spc="-20" dirty="0">
                <a:latin typeface="Arial"/>
                <a:cs typeface="Arial"/>
              </a:rPr>
              <a:t>цветной 3D-печати </a:t>
            </a:r>
            <a:r>
              <a:rPr sz="2400" dirty="0">
                <a:latin typeface="Arial"/>
                <a:cs typeface="Arial"/>
              </a:rPr>
              <a:t>был </a:t>
            </a:r>
            <a:r>
              <a:rPr sz="2400" spc="-5" dirty="0">
                <a:latin typeface="Arial"/>
                <a:cs typeface="Arial"/>
              </a:rPr>
              <a:t>выпущен в 2005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году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334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2010 </a:t>
            </a:r>
            <a:r>
              <a:rPr sz="2400" spc="-30" dirty="0">
                <a:latin typeface="Arial"/>
                <a:cs typeface="Arial"/>
              </a:rPr>
              <a:t>год: </a:t>
            </a:r>
            <a:r>
              <a:rPr sz="2400" spc="-25" dirty="0">
                <a:latin typeface="Arial"/>
                <a:cs typeface="Arial"/>
              </a:rPr>
              <a:t>печать </a:t>
            </a:r>
            <a:r>
              <a:rPr sz="2400" spc="-5" dirty="0">
                <a:latin typeface="Arial"/>
                <a:cs typeface="Arial"/>
              </a:rPr>
              <a:t>искусственных кровеносных </a:t>
            </a:r>
            <a:r>
              <a:rPr sz="2400" spc="-10" dirty="0">
                <a:latin typeface="Arial"/>
                <a:cs typeface="Arial"/>
              </a:rPr>
              <a:t>сосудов.  </a:t>
            </a:r>
            <a:r>
              <a:rPr sz="2400" spc="-5" dirty="0">
                <a:latin typeface="Arial"/>
                <a:cs typeface="Arial"/>
              </a:rPr>
              <a:t>Появились принтеры, </a:t>
            </a:r>
            <a:r>
              <a:rPr sz="2400" dirty="0">
                <a:latin typeface="Arial"/>
                <a:cs typeface="Arial"/>
              </a:rPr>
              <a:t>способные </a:t>
            </a:r>
            <a:r>
              <a:rPr sz="2400" spc="-20" dirty="0">
                <a:latin typeface="Arial"/>
                <a:cs typeface="Arial"/>
              </a:rPr>
              <a:t>создать </a:t>
            </a:r>
            <a:r>
              <a:rPr sz="2400" spc="-25" dirty="0">
                <a:latin typeface="Arial"/>
                <a:cs typeface="Arial"/>
              </a:rPr>
              <a:t>готовое  </a:t>
            </a:r>
            <a:r>
              <a:rPr sz="2400" spc="-35" dirty="0">
                <a:latin typeface="Arial"/>
                <a:cs typeface="Arial"/>
              </a:rPr>
              <a:t>блюдо </a:t>
            </a:r>
            <a:r>
              <a:rPr sz="2400" dirty="0">
                <a:latin typeface="Arial"/>
                <a:cs typeface="Arial"/>
              </a:rPr>
              <a:t>из </a:t>
            </a:r>
            <a:r>
              <a:rPr sz="2400" spc="-5" dirty="0">
                <a:latin typeface="Arial"/>
                <a:cs typeface="Arial"/>
              </a:rPr>
              <a:t>пищевых </a:t>
            </a:r>
            <a:r>
              <a:rPr sz="2400" spc="-10" dirty="0">
                <a:latin typeface="Arial"/>
                <a:cs typeface="Arial"/>
              </a:rPr>
              <a:t>продуктов. </a:t>
            </a:r>
            <a:r>
              <a:rPr sz="2400" dirty="0">
                <a:latin typeface="Arial"/>
                <a:cs typeface="Arial"/>
              </a:rPr>
              <a:t>А </a:t>
            </a:r>
            <a:r>
              <a:rPr sz="2400" spc="-5" dirty="0">
                <a:latin typeface="Arial"/>
                <a:cs typeface="Arial"/>
              </a:rPr>
              <a:t>в </a:t>
            </a:r>
            <a:r>
              <a:rPr sz="2400" spc="-10" dirty="0">
                <a:latin typeface="Arial"/>
                <a:cs typeface="Arial"/>
              </a:rPr>
              <a:t>следующем </a:t>
            </a:r>
            <a:r>
              <a:rPr sz="2400" spc="-30" dirty="0">
                <a:latin typeface="Arial"/>
                <a:cs typeface="Arial"/>
              </a:rPr>
              <a:t>году  </a:t>
            </a:r>
            <a:r>
              <a:rPr sz="2400" spc="-5" dirty="0">
                <a:latin typeface="Arial"/>
                <a:cs typeface="Arial"/>
              </a:rPr>
              <a:t>принтеры научили </a:t>
            </a:r>
            <a:r>
              <a:rPr sz="2400" spc="-30" dirty="0">
                <a:latin typeface="Arial"/>
                <a:cs typeface="Arial"/>
              </a:rPr>
              <a:t>печатать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шоколадом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63748" y="305942"/>
            <a:ext cx="3973829" cy="48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928495" algn="l"/>
              </a:tabLst>
            </a:pPr>
            <a:r>
              <a:rPr sz="3200" spc="-2265" dirty="0"/>
              <a:t>И</a:t>
            </a:r>
            <a:r>
              <a:rPr sz="3200" spc="-35" dirty="0"/>
              <a:t>И</a:t>
            </a:r>
            <a:r>
              <a:rPr sz="3200" spc="-1750" dirty="0"/>
              <a:t>с</a:t>
            </a:r>
            <a:r>
              <a:rPr sz="3200" spc="-40" dirty="0"/>
              <a:t>с</a:t>
            </a:r>
            <a:r>
              <a:rPr sz="3200" spc="-1540" dirty="0"/>
              <a:t>т</a:t>
            </a:r>
            <a:r>
              <a:rPr sz="3200" spc="-85" dirty="0"/>
              <a:t>т</a:t>
            </a:r>
            <a:r>
              <a:rPr sz="3200" spc="-1925" dirty="0"/>
              <a:t>о</a:t>
            </a:r>
            <a:r>
              <a:rPr sz="3200" spc="-40" dirty="0"/>
              <a:t>о</a:t>
            </a:r>
            <a:r>
              <a:rPr sz="3200" spc="-1925" dirty="0"/>
              <a:t>р</a:t>
            </a:r>
            <a:r>
              <a:rPr sz="3200" spc="-40" dirty="0"/>
              <a:t>р</a:t>
            </a:r>
            <a:r>
              <a:rPr sz="3200" spc="-1939" dirty="0"/>
              <a:t>и</a:t>
            </a:r>
            <a:r>
              <a:rPr sz="3200" spc="-50" dirty="0"/>
              <a:t>и</a:t>
            </a:r>
            <a:r>
              <a:rPr sz="3200" spc="-1835" dirty="0"/>
              <a:t>я</a:t>
            </a:r>
            <a:r>
              <a:rPr sz="3200" dirty="0"/>
              <a:t>я	</a:t>
            </a:r>
            <a:r>
              <a:rPr sz="3200" spc="-10" dirty="0"/>
              <a:t>3</a:t>
            </a:r>
            <a:r>
              <a:rPr sz="3200" dirty="0"/>
              <a:t>D-</a:t>
            </a:r>
            <a:r>
              <a:rPr sz="3200" spc="-1900" dirty="0"/>
              <a:t>п</a:t>
            </a:r>
            <a:r>
              <a:rPr sz="3200" spc="-40" dirty="0"/>
              <a:t>п</a:t>
            </a:r>
            <a:r>
              <a:rPr sz="3200" spc="-1745" dirty="0"/>
              <a:t>е</a:t>
            </a:r>
            <a:r>
              <a:rPr sz="3200" spc="-135" dirty="0"/>
              <a:t>е</a:t>
            </a:r>
            <a:r>
              <a:rPr sz="3200" spc="-1820" dirty="0"/>
              <a:t>ч</a:t>
            </a:r>
            <a:r>
              <a:rPr sz="3200" spc="-35" dirty="0"/>
              <a:t>ч</a:t>
            </a:r>
            <a:r>
              <a:rPr sz="3200" spc="-1745" dirty="0"/>
              <a:t>а</a:t>
            </a:r>
            <a:r>
              <a:rPr sz="3200" spc="-50" dirty="0"/>
              <a:t>а</a:t>
            </a:r>
            <a:r>
              <a:rPr sz="3200" spc="-1535" dirty="0"/>
              <a:t>т</a:t>
            </a:r>
            <a:r>
              <a:rPr sz="3200" spc="-40" dirty="0"/>
              <a:t>т</a:t>
            </a:r>
            <a:r>
              <a:rPr sz="3200" spc="-1930" dirty="0"/>
              <a:t>и</a:t>
            </a:r>
            <a:r>
              <a:rPr sz="3200" spc="5" dirty="0"/>
              <a:t>и</a:t>
            </a:r>
            <a:endParaRPr sz="3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297941"/>
            <a:ext cx="608393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5950">
              <a:lnSpc>
                <a:spcPct val="100000"/>
              </a:lnSpc>
              <a:tabLst>
                <a:tab pos="3801745" algn="l"/>
              </a:tabLst>
            </a:pPr>
            <a:r>
              <a:rPr spc="-5" dirty="0"/>
              <a:t>История	</a:t>
            </a:r>
            <a:r>
              <a:rPr spc="-10" dirty="0"/>
              <a:t>3D-печати</a:t>
            </a: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400" b="0" spc="-5" dirty="0">
                <a:latin typeface="Arial"/>
                <a:cs typeface="Arial"/>
              </a:rPr>
              <a:t>2012 </a:t>
            </a:r>
            <a:r>
              <a:rPr sz="2400" b="0" spc="-30" dirty="0">
                <a:latin typeface="Arial"/>
                <a:cs typeface="Arial"/>
              </a:rPr>
              <a:t>год: </a:t>
            </a:r>
            <a:r>
              <a:rPr sz="2400" b="0" spc="-5" dirty="0">
                <a:latin typeface="Arial"/>
                <a:cs typeface="Arial"/>
              </a:rPr>
              <a:t>появился домашний 3D</a:t>
            </a:r>
            <a:r>
              <a:rPr sz="2400" b="0" spc="15" dirty="0">
                <a:latin typeface="Arial"/>
                <a:cs typeface="Arial"/>
              </a:rPr>
              <a:t> </a:t>
            </a:r>
            <a:r>
              <a:rPr sz="2400" b="0" spc="-5" dirty="0">
                <a:latin typeface="Arial"/>
                <a:cs typeface="Arial"/>
              </a:rPr>
              <a:t>принтер.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065" y="1591309"/>
            <a:ext cx="8123555" cy="1107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51230" algn="l"/>
                <a:tab pos="1286510" algn="l"/>
                <a:tab pos="2698115" algn="l"/>
                <a:tab pos="4108450" algn="l"/>
                <a:tab pos="4707255" algn="l"/>
                <a:tab pos="6374765" algn="l"/>
              </a:tabLst>
            </a:pPr>
            <a:r>
              <a:rPr sz="2400" spc="-5" dirty="0">
                <a:latin typeface="Arial"/>
                <a:cs typeface="Arial"/>
              </a:rPr>
              <a:t>2013:	в	Microsoft	Windows	8.1	</a:t>
            </a:r>
            <a:r>
              <a:rPr sz="2400" dirty="0">
                <a:latin typeface="Arial"/>
                <a:cs typeface="Arial"/>
              </a:rPr>
              <a:t>появилось	</a:t>
            </a:r>
            <a:r>
              <a:rPr sz="2400" spc="-5" dirty="0">
                <a:latin typeface="Arial"/>
                <a:cs typeface="Arial"/>
              </a:rPr>
              <a:t>приложение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для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3D-печати,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•началось </a:t>
            </a:r>
            <a:r>
              <a:rPr sz="2400" spc="-10" dirty="0">
                <a:latin typeface="Arial"/>
                <a:cs typeface="Arial"/>
              </a:rPr>
              <a:t>создание </a:t>
            </a:r>
            <a:r>
              <a:rPr sz="2400" spc="-5" dirty="0">
                <a:latin typeface="Arial"/>
                <a:cs typeface="Arial"/>
              </a:rPr>
              <a:t>по </a:t>
            </a:r>
            <a:r>
              <a:rPr sz="2400" spc="-10" dirty="0">
                <a:latin typeface="Arial"/>
                <a:cs typeface="Arial"/>
              </a:rPr>
              <a:t>3D-технологиям</a:t>
            </a:r>
            <a:r>
              <a:rPr sz="2400" spc="1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индивидуальных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065" y="2688971"/>
            <a:ext cx="2289175" cy="1107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1608455" algn="l"/>
              </a:tabLst>
            </a:pPr>
            <a:r>
              <a:rPr sz="2400" spc="-25" dirty="0">
                <a:latin typeface="Arial"/>
                <a:cs typeface="Arial"/>
              </a:rPr>
              <a:t>протезов	</a:t>
            </a:r>
            <a:r>
              <a:rPr sz="2400" spc="-5" dirty="0">
                <a:latin typeface="Arial"/>
                <a:cs typeface="Arial"/>
              </a:rPr>
              <a:t>для  </a:t>
            </a:r>
            <a:r>
              <a:rPr sz="2400" dirty="0">
                <a:latin typeface="Arial"/>
                <a:cs typeface="Arial"/>
              </a:rPr>
              <a:t>костных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тканей;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20" dirty="0">
                <a:latin typeface="Arial"/>
                <a:cs typeface="Arial"/>
              </a:rPr>
              <a:t>•Разработана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22270" y="2688971"/>
            <a:ext cx="5675630" cy="1107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4025" indent="-441959">
              <a:lnSpc>
                <a:spcPct val="100000"/>
              </a:lnSpc>
              <a:tabLst>
                <a:tab pos="2223770" algn="l"/>
                <a:tab pos="3569970" algn="l"/>
              </a:tabLst>
            </a:pPr>
            <a:r>
              <a:rPr sz="2400" spc="-5" dirty="0">
                <a:latin typeface="Arial"/>
                <a:cs typeface="Arial"/>
              </a:rPr>
              <a:t>имплантации	</a:t>
            </a:r>
            <a:r>
              <a:rPr sz="2400" spc="-10" dirty="0">
                <a:latin typeface="Arial"/>
                <a:cs typeface="Arial"/>
              </a:rPr>
              <a:t>взамен	</a:t>
            </a:r>
            <a:r>
              <a:rPr sz="2400" spc="-5" dirty="0">
                <a:latin typeface="Arial"/>
                <a:cs typeface="Arial"/>
              </a:rPr>
              <a:t>поврежденных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454025">
              <a:lnSpc>
                <a:spcPct val="100000"/>
              </a:lnSpc>
              <a:tabLst>
                <a:tab pos="3080385" algn="l"/>
                <a:tab pos="4546600" algn="l"/>
              </a:tabLst>
            </a:pPr>
            <a:r>
              <a:rPr sz="2400" spc="-15" dirty="0">
                <a:latin typeface="Arial"/>
                <a:cs typeface="Arial"/>
              </a:rPr>
              <a:t>технология,	</a:t>
            </a:r>
            <a:r>
              <a:rPr sz="2400" spc="-5" dirty="0">
                <a:latin typeface="Arial"/>
                <a:cs typeface="Arial"/>
              </a:rPr>
              <a:t>при	</a:t>
            </a:r>
            <a:r>
              <a:rPr sz="2400" spc="-15" dirty="0">
                <a:latin typeface="Arial"/>
                <a:cs typeface="Arial"/>
              </a:rPr>
              <a:t>которой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4065" y="3786504"/>
            <a:ext cx="8126730" cy="2204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8255" algn="just">
              <a:lnSpc>
                <a:spcPct val="100000"/>
              </a:lnSpc>
            </a:pPr>
            <a:r>
              <a:rPr sz="2400" spc="-20" dirty="0">
                <a:latin typeface="Arial"/>
                <a:cs typeface="Arial"/>
              </a:rPr>
              <a:t>светочувствительный </a:t>
            </a:r>
            <a:r>
              <a:rPr sz="2400" spc="-15" dirty="0">
                <a:latin typeface="Arial"/>
                <a:cs typeface="Arial"/>
              </a:rPr>
              <a:t>материал </a:t>
            </a:r>
            <a:r>
              <a:rPr sz="2400" spc="-25" dirty="0">
                <a:latin typeface="Arial"/>
                <a:cs typeface="Arial"/>
              </a:rPr>
              <a:t>затвердевает под  </a:t>
            </a:r>
            <a:r>
              <a:rPr sz="2400" spc="-10" dirty="0">
                <a:latin typeface="Arial"/>
                <a:cs typeface="Arial"/>
              </a:rPr>
              <a:t>воздействием лазера; </a:t>
            </a:r>
            <a:r>
              <a:rPr sz="2400" dirty="0">
                <a:latin typeface="Arial"/>
                <a:cs typeface="Arial"/>
              </a:rPr>
              <a:t>коммерческая </a:t>
            </a:r>
            <a:r>
              <a:rPr sz="2400" spc="-5" dirty="0">
                <a:latin typeface="Arial"/>
                <a:cs typeface="Arial"/>
              </a:rPr>
              <a:t>версия принтера  </a:t>
            </a:r>
            <a:r>
              <a:rPr sz="2400" spc="-45" dirty="0">
                <a:latin typeface="Arial"/>
                <a:cs typeface="Arial"/>
              </a:rPr>
              <a:t>будет </a:t>
            </a:r>
            <a:r>
              <a:rPr sz="2400" spc="-20" dirty="0">
                <a:latin typeface="Arial"/>
                <a:cs typeface="Arial"/>
              </a:rPr>
              <a:t>иметь </a:t>
            </a:r>
            <a:r>
              <a:rPr sz="2400" spc="-10" dirty="0">
                <a:latin typeface="Arial"/>
                <a:cs typeface="Arial"/>
              </a:rPr>
              <a:t>цену </a:t>
            </a:r>
            <a:r>
              <a:rPr sz="2400" spc="-5" dirty="0">
                <a:latin typeface="Arial"/>
                <a:cs typeface="Arial"/>
              </a:rPr>
              <a:t>около $100; </a:t>
            </a:r>
            <a:r>
              <a:rPr sz="2400" spc="-35" dirty="0">
                <a:latin typeface="Arial"/>
                <a:cs typeface="Arial"/>
              </a:rPr>
              <a:t>этот </a:t>
            </a:r>
            <a:r>
              <a:rPr sz="2400" spc="-10" dirty="0">
                <a:latin typeface="Arial"/>
                <a:cs typeface="Arial"/>
              </a:rPr>
              <a:t>принтер </a:t>
            </a:r>
            <a:r>
              <a:rPr sz="2400" spc="5" dirty="0">
                <a:latin typeface="Arial"/>
                <a:cs typeface="Arial"/>
              </a:rPr>
              <a:t>легко </a:t>
            </a:r>
            <a:r>
              <a:rPr sz="2400" spc="-25" dirty="0">
                <a:latin typeface="Arial"/>
                <a:cs typeface="Arial"/>
              </a:rPr>
              <a:t>может  </a:t>
            </a:r>
            <a:r>
              <a:rPr sz="2400" dirty="0">
                <a:latin typeface="Arial"/>
                <a:cs typeface="Arial"/>
              </a:rPr>
              <a:t>быть </a:t>
            </a:r>
            <a:r>
              <a:rPr sz="2400" spc="-10" dirty="0">
                <a:latin typeface="Arial"/>
                <a:cs typeface="Arial"/>
              </a:rPr>
              <a:t>превращен </a:t>
            </a:r>
            <a:r>
              <a:rPr sz="2400" spc="-5" dirty="0">
                <a:latin typeface="Arial"/>
                <a:cs typeface="Arial"/>
              </a:rPr>
              <a:t>в </a:t>
            </a:r>
            <a:r>
              <a:rPr sz="2400" dirty="0">
                <a:latin typeface="Arial"/>
                <a:cs typeface="Arial"/>
              </a:rPr>
              <a:t>3D-сканер </a:t>
            </a:r>
            <a:r>
              <a:rPr sz="2400" spc="-10" dirty="0">
                <a:latin typeface="Arial"/>
                <a:cs typeface="Arial"/>
              </a:rPr>
              <a:t>—первое</a:t>
            </a:r>
            <a:r>
              <a:rPr sz="2400" spc="9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3D-МФУ;</a:t>
            </a:r>
            <a:endParaRPr sz="24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25" dirty="0">
                <a:latin typeface="Arial"/>
                <a:cs typeface="Arial"/>
              </a:rPr>
              <a:t>•подготовлен </a:t>
            </a:r>
            <a:r>
              <a:rPr sz="2400" dirty="0">
                <a:latin typeface="Arial"/>
                <a:cs typeface="Arial"/>
              </a:rPr>
              <a:t>к </a:t>
            </a:r>
            <a:r>
              <a:rPr sz="2400" spc="-5" dirty="0">
                <a:latin typeface="Arial"/>
                <a:cs typeface="Arial"/>
              </a:rPr>
              <a:t>выпуску первый принтер для  </a:t>
            </a:r>
            <a:r>
              <a:rPr sz="2400" spc="-10" dirty="0">
                <a:latin typeface="Arial"/>
                <a:cs typeface="Arial"/>
              </a:rPr>
              <a:t>производства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пиццы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4644" y="583565"/>
            <a:ext cx="196024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>
                <a:latin typeface="Arial"/>
                <a:cs typeface="Arial"/>
              </a:rPr>
              <a:t>Пищ</a:t>
            </a:r>
            <a:r>
              <a:rPr sz="3200" b="1" spc="-15" dirty="0">
                <a:latin typeface="Arial"/>
                <a:cs typeface="Arial"/>
              </a:rPr>
              <a:t>е</a:t>
            </a:r>
            <a:r>
              <a:rPr sz="3200" b="1" dirty="0">
                <a:latin typeface="Arial"/>
                <a:cs typeface="Arial"/>
              </a:rPr>
              <a:t>вые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2236" rIns="0" bIns="0" rtlCol="0">
            <a:spAutoFit/>
          </a:bodyPr>
          <a:lstStyle/>
          <a:p>
            <a:pPr marL="2787015">
              <a:lnSpc>
                <a:spcPct val="100000"/>
              </a:lnSpc>
            </a:pPr>
            <a:r>
              <a:rPr spc="-10" dirty="0"/>
              <a:t>3</a:t>
            </a:r>
            <a:r>
              <a:rPr spc="5" dirty="0"/>
              <a:t>D</a:t>
            </a:r>
            <a:r>
              <a:rPr dirty="0"/>
              <a:t>-при</a:t>
            </a:r>
            <a:r>
              <a:rPr spc="-10" dirty="0"/>
              <a:t>н</a:t>
            </a:r>
            <a:r>
              <a:rPr dirty="0"/>
              <a:t>теры</a:t>
            </a:r>
          </a:p>
        </p:txBody>
      </p:sp>
      <p:sp>
        <p:nvSpPr>
          <p:cNvPr id="4" name="object 4"/>
          <p:cNvSpPr/>
          <p:nvPr/>
        </p:nvSpPr>
        <p:spPr>
          <a:xfrm>
            <a:off x="4643501" y="1341500"/>
            <a:ext cx="3967099" cy="3887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9750" y="1484375"/>
            <a:ext cx="4032250" cy="388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419491" rIns="0" bIns="0" rtlCol="0">
            <a:spAutoFit/>
          </a:bodyPr>
          <a:lstStyle/>
          <a:p>
            <a:pPr marL="133985">
              <a:lnSpc>
                <a:spcPct val="100000"/>
              </a:lnSpc>
            </a:pPr>
            <a:r>
              <a:rPr dirty="0"/>
              <a:t>3D </a:t>
            </a:r>
            <a:r>
              <a:rPr spc="-15" dirty="0"/>
              <a:t>печать </a:t>
            </a:r>
            <a:r>
              <a:rPr dirty="0"/>
              <a:t>в </a:t>
            </a:r>
            <a:r>
              <a:rPr spc="-5" dirty="0"/>
              <a:t>медицине </a:t>
            </a:r>
            <a:r>
              <a:rPr dirty="0"/>
              <a:t>-</a:t>
            </a:r>
            <a:r>
              <a:rPr spc="-75" dirty="0"/>
              <a:t> </a:t>
            </a:r>
            <a:r>
              <a:rPr dirty="0"/>
              <a:t>биопринтинг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4065" y="1595882"/>
            <a:ext cx="2273300" cy="1107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3D </a:t>
            </a:r>
            <a:r>
              <a:rPr sz="2400" b="1" spc="-15" dirty="0">
                <a:latin typeface="Arial"/>
                <a:cs typeface="Arial"/>
              </a:rPr>
              <a:t>печать  </a:t>
            </a:r>
            <a:r>
              <a:rPr sz="2400" b="1" spc="-5" dirty="0">
                <a:latin typeface="Arial"/>
                <a:cs typeface="Arial"/>
              </a:rPr>
              <a:t>иск</a:t>
            </a:r>
            <a:r>
              <a:rPr sz="2400" b="1" spc="-95" dirty="0">
                <a:latin typeface="Arial"/>
                <a:cs typeface="Arial"/>
              </a:rPr>
              <a:t>у</a:t>
            </a:r>
            <a:r>
              <a:rPr sz="2400" b="1" spc="-5" dirty="0">
                <a:latin typeface="Arial"/>
                <a:cs typeface="Arial"/>
              </a:rPr>
              <a:t>сс</a:t>
            </a:r>
            <a:r>
              <a:rPr sz="2400" b="1" spc="-25" dirty="0">
                <a:latin typeface="Arial"/>
                <a:cs typeface="Arial"/>
              </a:rPr>
              <a:t>т</a:t>
            </a:r>
            <a:r>
              <a:rPr sz="2400" b="1" spc="-40" dirty="0">
                <a:latin typeface="Arial"/>
                <a:cs typeface="Arial"/>
              </a:rPr>
              <a:t>в</a:t>
            </a:r>
            <a:r>
              <a:rPr sz="2400" b="1" dirty="0">
                <a:latin typeface="Arial"/>
                <a:cs typeface="Arial"/>
              </a:rPr>
              <a:t>енной  </a:t>
            </a:r>
            <a:r>
              <a:rPr sz="2400" b="1" spc="-15" dirty="0">
                <a:latin typeface="Arial"/>
                <a:cs typeface="Arial"/>
              </a:rPr>
              <a:t>почки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40200" y="1484312"/>
            <a:ext cx="4319651" cy="4975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2236" rIns="0" bIns="0" rtlCol="0">
            <a:spAutoFit/>
          </a:bodyPr>
          <a:lstStyle/>
          <a:p>
            <a:pPr marL="517525">
              <a:lnSpc>
                <a:spcPct val="100000"/>
              </a:lnSpc>
            </a:pPr>
            <a:r>
              <a:rPr spc="-10" dirty="0"/>
              <a:t>3</a:t>
            </a:r>
            <a:r>
              <a:rPr dirty="0"/>
              <a:t>D-при</a:t>
            </a:r>
            <a:r>
              <a:rPr spc="-10" dirty="0"/>
              <a:t>н</a:t>
            </a:r>
            <a:r>
              <a:rPr dirty="0"/>
              <a:t>тер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417559" y="6313347"/>
            <a:ext cx="203835" cy="37338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585"/>
              </a:spcBef>
            </a:pPr>
            <a:fld id="{81D60167-4931-47E6-BA6A-407CBD079E47}" type="slidenum"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4</a:t>
            </a:fld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33068" y="1019555"/>
            <a:ext cx="6985000" cy="4399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39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Информация </a:t>
            </a:r>
            <a:r>
              <a:rPr sz="2400" spc="-5" dirty="0">
                <a:latin typeface="Arial"/>
                <a:cs typeface="Arial"/>
              </a:rPr>
              <a:t>о системе </a:t>
            </a:r>
            <a:r>
              <a:rPr sz="2400" dirty="0">
                <a:latin typeface="Arial"/>
                <a:cs typeface="Arial"/>
              </a:rPr>
              <a:t>и </a:t>
            </a:r>
            <a:r>
              <a:rPr sz="2400" spc="-10" dirty="0">
                <a:latin typeface="Arial"/>
                <a:cs typeface="Arial"/>
              </a:rPr>
              <a:t>ее элементах, </a:t>
            </a:r>
            <a:r>
              <a:rPr sz="2400" spc="-15" dirty="0">
                <a:latin typeface="Arial"/>
                <a:cs typeface="Arial"/>
              </a:rPr>
              <a:t>которую  </a:t>
            </a:r>
            <a:r>
              <a:rPr sz="2400" dirty="0">
                <a:latin typeface="Arial"/>
                <a:cs typeface="Arial"/>
              </a:rPr>
              <a:t>мы </a:t>
            </a:r>
            <a:r>
              <a:rPr sz="2400" spc="-10" dirty="0">
                <a:latin typeface="Arial"/>
                <a:cs typeface="Arial"/>
              </a:rPr>
              <a:t>получаем </a:t>
            </a:r>
            <a:r>
              <a:rPr sz="2400" spc="-5" dirty="0">
                <a:latin typeface="Arial"/>
                <a:cs typeface="Arial"/>
              </a:rPr>
              <a:t>путем </a:t>
            </a:r>
            <a:r>
              <a:rPr sz="2400" spc="-20" dirty="0">
                <a:latin typeface="Arial"/>
                <a:cs typeface="Arial"/>
              </a:rPr>
              <a:t>наблюдений </a:t>
            </a:r>
            <a:r>
              <a:rPr sz="2400" dirty="0">
                <a:latin typeface="Arial"/>
                <a:cs typeface="Arial"/>
              </a:rPr>
              <a:t>или  </a:t>
            </a:r>
            <a:r>
              <a:rPr sz="2400" spc="-5" dirty="0">
                <a:latin typeface="Arial"/>
                <a:cs typeface="Arial"/>
              </a:rPr>
              <a:t>экспериментов – </a:t>
            </a:r>
            <a:r>
              <a:rPr sz="2400" spc="-25" dirty="0">
                <a:latin typeface="Arial"/>
                <a:cs typeface="Arial"/>
              </a:rPr>
              <a:t>это </a:t>
            </a:r>
            <a:r>
              <a:rPr sz="2400" dirty="0">
                <a:latin typeface="Arial"/>
                <a:cs typeface="Arial"/>
              </a:rPr>
              <a:t>и есть </a:t>
            </a:r>
            <a:r>
              <a:rPr sz="2400" spc="-5" dirty="0">
                <a:latin typeface="Arial"/>
                <a:cs typeface="Arial"/>
              </a:rPr>
              <a:t>данные, </a:t>
            </a:r>
            <a:r>
              <a:rPr sz="2400" spc="-10" dirty="0">
                <a:latin typeface="Arial"/>
                <a:cs typeface="Arial"/>
              </a:rPr>
              <a:t>которые  </a:t>
            </a:r>
            <a:r>
              <a:rPr sz="2400" dirty="0">
                <a:latin typeface="Arial"/>
                <a:cs typeface="Arial"/>
              </a:rPr>
              <a:t>могут быть </a:t>
            </a:r>
            <a:r>
              <a:rPr sz="2400" spc="-5" dirty="0">
                <a:latin typeface="Arial"/>
                <a:cs typeface="Arial"/>
              </a:rPr>
              <a:t>качественными </a:t>
            </a:r>
            <a:r>
              <a:rPr sz="2400" dirty="0">
                <a:latin typeface="Arial"/>
                <a:cs typeface="Arial"/>
              </a:rPr>
              <a:t>либо  </a:t>
            </a:r>
            <a:r>
              <a:rPr sz="2400" spc="-5" dirty="0">
                <a:latin typeface="Arial"/>
                <a:cs typeface="Arial"/>
              </a:rPr>
              <a:t>количественными.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Характер данных </a:t>
            </a:r>
            <a:r>
              <a:rPr sz="2400" dirty="0">
                <a:latin typeface="Arial"/>
                <a:cs typeface="Arial"/>
              </a:rPr>
              <a:t>зависит </a:t>
            </a:r>
            <a:r>
              <a:rPr sz="2400" spc="-30" dirty="0">
                <a:latin typeface="Arial"/>
                <a:cs typeface="Arial"/>
              </a:rPr>
              <a:t>от </a:t>
            </a:r>
            <a:r>
              <a:rPr sz="2400" spc="-5" dirty="0">
                <a:latin typeface="Arial"/>
                <a:cs typeface="Arial"/>
              </a:rPr>
              <a:t>системы, </a:t>
            </a:r>
            <a:r>
              <a:rPr sz="2400" dirty="0">
                <a:latin typeface="Arial"/>
                <a:cs typeface="Arial"/>
              </a:rPr>
              <a:t>к </a:t>
            </a:r>
            <a:r>
              <a:rPr sz="2400" spc="-10" dirty="0">
                <a:latin typeface="Arial"/>
                <a:cs typeface="Arial"/>
              </a:rPr>
              <a:t>которой  </a:t>
            </a:r>
            <a:r>
              <a:rPr sz="2400" spc="-5" dirty="0">
                <a:latin typeface="Arial"/>
                <a:cs typeface="Arial"/>
              </a:rPr>
              <a:t>они </a:t>
            </a:r>
            <a:r>
              <a:rPr sz="2400" spc="-10" dirty="0">
                <a:latin typeface="Arial"/>
                <a:cs typeface="Arial"/>
              </a:rPr>
              <a:t>относятся. </a:t>
            </a:r>
            <a:r>
              <a:rPr sz="2400" spc="-15" dirty="0">
                <a:latin typeface="Arial"/>
                <a:cs typeface="Arial"/>
              </a:rPr>
              <a:t>Более </a:t>
            </a:r>
            <a:r>
              <a:rPr sz="2400" dirty="0">
                <a:latin typeface="Arial"/>
                <a:cs typeface="Arial"/>
              </a:rPr>
              <a:t>простые физические и  </a:t>
            </a:r>
            <a:r>
              <a:rPr sz="2400" spc="-5" dirty="0">
                <a:latin typeface="Arial"/>
                <a:cs typeface="Arial"/>
              </a:rPr>
              <a:t>химические системы </a:t>
            </a:r>
            <a:r>
              <a:rPr sz="2400" spc="-15" dirty="0">
                <a:latin typeface="Arial"/>
                <a:cs typeface="Arial"/>
              </a:rPr>
              <a:t>поставляют </a:t>
            </a:r>
            <a:r>
              <a:rPr sz="2400" spc="-5" dirty="0">
                <a:latin typeface="Arial"/>
                <a:cs typeface="Arial"/>
              </a:rPr>
              <a:t>данные,  </a:t>
            </a:r>
            <a:r>
              <a:rPr sz="2400" spc="-20" dirty="0">
                <a:latin typeface="Arial"/>
                <a:cs typeface="Arial"/>
              </a:rPr>
              <a:t>однозначно </a:t>
            </a:r>
            <a:r>
              <a:rPr sz="2400" spc="-5" dirty="0">
                <a:latin typeface="Arial"/>
                <a:cs typeface="Arial"/>
              </a:rPr>
              <a:t>характеризующие </a:t>
            </a:r>
            <a:r>
              <a:rPr sz="2400" spc="-10" dirty="0">
                <a:latin typeface="Arial"/>
                <a:cs typeface="Arial"/>
              </a:rPr>
              <a:t>свойства </a:t>
            </a:r>
            <a:r>
              <a:rPr sz="2400" spc="-5" dirty="0">
                <a:latin typeface="Arial"/>
                <a:cs typeface="Arial"/>
              </a:rPr>
              <a:t>систем </a:t>
            </a:r>
            <a:r>
              <a:rPr sz="2400" dirty="0">
                <a:latin typeface="Arial"/>
                <a:cs typeface="Arial"/>
              </a:rPr>
              <a:t>и  не меняющиеся </a:t>
            </a:r>
            <a:r>
              <a:rPr sz="2400" spc="-25" dirty="0">
                <a:latin typeface="Arial"/>
                <a:cs typeface="Arial"/>
              </a:rPr>
              <a:t>от </a:t>
            </a:r>
            <a:r>
              <a:rPr sz="2400" spc="-15" dirty="0">
                <a:latin typeface="Arial"/>
                <a:cs typeface="Arial"/>
              </a:rPr>
              <a:t>объекта </a:t>
            </a:r>
            <a:r>
              <a:rPr sz="2400" dirty="0">
                <a:latin typeface="Arial"/>
                <a:cs typeface="Arial"/>
              </a:rPr>
              <a:t>к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объекту.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8808" y="566927"/>
            <a:ext cx="6044184" cy="499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8808" y="932688"/>
            <a:ext cx="5175504" cy="499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8808" y="1298447"/>
            <a:ext cx="4137660" cy="499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98035" y="1298447"/>
            <a:ext cx="493775" cy="499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8808" y="1664207"/>
            <a:ext cx="493776" cy="499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8808" y="2029967"/>
            <a:ext cx="6246875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8808" y="2395727"/>
            <a:ext cx="5443728" cy="499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8808" y="2761488"/>
            <a:ext cx="2374392" cy="4998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34767" y="2761488"/>
            <a:ext cx="493775" cy="499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8327" y="3112007"/>
            <a:ext cx="556260" cy="5821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47217" y="659003"/>
            <a:ext cx="5574665" cy="1107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b="0" spc="-5" dirty="0">
                <a:latin typeface="Arial"/>
                <a:cs typeface="Arial"/>
              </a:rPr>
              <a:t>Данные, </a:t>
            </a:r>
            <a:r>
              <a:rPr sz="2400" b="0" spc="-10" dirty="0">
                <a:latin typeface="Arial"/>
                <a:cs typeface="Arial"/>
              </a:rPr>
              <a:t>полученные </a:t>
            </a:r>
            <a:r>
              <a:rPr sz="2400" b="0" spc="-5" dirty="0">
                <a:latin typeface="Arial"/>
                <a:cs typeface="Arial"/>
              </a:rPr>
              <a:t>на </a:t>
            </a:r>
            <a:r>
              <a:rPr sz="2400" b="0" spc="-10" dirty="0">
                <a:latin typeface="Arial"/>
                <a:cs typeface="Arial"/>
              </a:rPr>
              <a:t>молекулярном  уровне </a:t>
            </a:r>
            <a:r>
              <a:rPr sz="2400" b="0" spc="-5" dirty="0">
                <a:latin typeface="Arial"/>
                <a:cs typeface="Arial"/>
              </a:rPr>
              <a:t>не </a:t>
            </a:r>
            <a:r>
              <a:rPr sz="2400" b="0" spc="-20" dirty="0">
                <a:latin typeface="Arial"/>
                <a:cs typeface="Arial"/>
              </a:rPr>
              <a:t>требуют обязательной  </a:t>
            </a:r>
            <a:r>
              <a:rPr sz="2400" b="0" spc="-5" dirty="0">
                <a:latin typeface="Arial"/>
                <a:cs typeface="Arial"/>
              </a:rPr>
              <a:t>статистической</a:t>
            </a:r>
            <a:r>
              <a:rPr sz="2400" b="0" spc="-125" dirty="0">
                <a:latin typeface="Arial"/>
                <a:cs typeface="Arial"/>
              </a:rPr>
              <a:t> </a:t>
            </a:r>
            <a:r>
              <a:rPr sz="2400" b="0" spc="-5" dirty="0">
                <a:latin typeface="Arial"/>
                <a:cs typeface="Arial"/>
              </a:rPr>
              <a:t>обработки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217" y="2122296"/>
            <a:ext cx="5777865" cy="1107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С </a:t>
            </a:r>
            <a:r>
              <a:rPr sz="2400" spc="-10" dirty="0">
                <a:latin typeface="Arial"/>
                <a:cs typeface="Arial"/>
              </a:rPr>
              <a:t>возрастанием </a:t>
            </a:r>
            <a:r>
              <a:rPr sz="2400" spc="-5" dirty="0">
                <a:latin typeface="Arial"/>
                <a:cs typeface="Arial"/>
              </a:rPr>
              <a:t>сложности системы при  </a:t>
            </a:r>
            <a:r>
              <a:rPr sz="2400" spc="-20" dirty="0">
                <a:latin typeface="Arial"/>
                <a:cs typeface="Arial"/>
              </a:rPr>
              <a:t>переходе </a:t>
            </a:r>
            <a:r>
              <a:rPr sz="2400" dirty="0">
                <a:latin typeface="Arial"/>
                <a:cs typeface="Arial"/>
              </a:rPr>
              <a:t>к </a:t>
            </a:r>
            <a:r>
              <a:rPr sz="2400" spc="-5" dirty="0">
                <a:latin typeface="Arial"/>
                <a:cs typeface="Arial"/>
              </a:rPr>
              <a:t>организму </a:t>
            </a:r>
            <a:r>
              <a:rPr sz="2400" spc="-20" dirty="0">
                <a:latin typeface="Arial"/>
                <a:cs typeface="Arial"/>
              </a:rPr>
              <a:t>проявляется  </a:t>
            </a:r>
            <a:r>
              <a:rPr sz="2400" spc="-5" dirty="0">
                <a:latin typeface="Arial"/>
                <a:cs typeface="Arial"/>
              </a:rPr>
              <a:t>изменчивость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19925" y="765175"/>
            <a:ext cx="1859026" cy="28797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48551" y="549275"/>
            <a:ext cx="1858899" cy="28797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32651" y="333375"/>
            <a:ext cx="1906524" cy="29527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8312" y="3716337"/>
            <a:ext cx="2590800" cy="24828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49979" y="4151376"/>
            <a:ext cx="4349496" cy="5821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49979" y="4578096"/>
            <a:ext cx="3144012" cy="58216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49979" y="5004815"/>
            <a:ext cx="4675632" cy="5821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49979" y="5431535"/>
            <a:ext cx="4416552" cy="58216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91043" y="5431535"/>
            <a:ext cx="574548" cy="5821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859148" y="4258436"/>
            <a:ext cx="4130040" cy="1716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800" spc="-10" dirty="0">
                <a:latin typeface="Arial"/>
                <a:cs typeface="Arial"/>
              </a:rPr>
              <a:t>Начиная </a:t>
            </a:r>
            <a:r>
              <a:rPr sz="2800" spc="-30" dirty="0">
                <a:latin typeface="Arial"/>
                <a:cs typeface="Arial"/>
              </a:rPr>
              <a:t>от </a:t>
            </a:r>
            <a:r>
              <a:rPr sz="2800" spc="-25" dirty="0">
                <a:latin typeface="Arial"/>
                <a:cs typeface="Arial"/>
              </a:rPr>
              <a:t>клеточного  </a:t>
            </a:r>
            <a:r>
              <a:rPr sz="2800" spc="-5" dirty="0">
                <a:latin typeface="Arial"/>
                <a:cs typeface="Arial"/>
              </a:rPr>
              <a:t>уровня и выше  </a:t>
            </a:r>
            <a:r>
              <a:rPr sz="2800" spc="-10" dirty="0">
                <a:latin typeface="Arial"/>
                <a:cs typeface="Arial"/>
              </a:rPr>
              <a:t>статистический </a:t>
            </a:r>
            <a:r>
              <a:rPr sz="2800" spc="-5" dirty="0">
                <a:latin typeface="Arial"/>
                <a:cs typeface="Arial"/>
              </a:rPr>
              <a:t>анализ и  </a:t>
            </a:r>
            <a:r>
              <a:rPr sz="2800" dirty="0">
                <a:latin typeface="Arial"/>
                <a:cs typeface="Arial"/>
              </a:rPr>
              <a:t>обработка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обязательны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417559" y="6313347"/>
            <a:ext cx="203835" cy="37338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585"/>
              </a:spcBef>
            </a:pPr>
            <a:fld id="{81D60167-4931-47E6-BA6A-407CBD079E47}" type="slidenum"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5</a:t>
            </a:fld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8037" y="3465512"/>
            <a:ext cx="3571875" cy="2232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01540" y="3072383"/>
            <a:ext cx="2962656" cy="582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01540" y="3499103"/>
            <a:ext cx="2292095" cy="582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01540" y="3925823"/>
            <a:ext cx="4030979" cy="5821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01540" y="4352544"/>
            <a:ext cx="3976116" cy="5821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01540" y="4779264"/>
            <a:ext cx="2077212" cy="5821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03264" y="4779264"/>
            <a:ext cx="574547" cy="5821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11978" y="3178555"/>
            <a:ext cx="3480435" cy="2143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На </a:t>
            </a:r>
            <a:r>
              <a:rPr sz="2800" spc="-15" dirty="0">
                <a:latin typeface="Arial"/>
                <a:cs typeface="Arial"/>
              </a:rPr>
              <a:t>параметры  </a:t>
            </a:r>
            <a:r>
              <a:rPr sz="2800" spc="-10" dirty="0">
                <a:latin typeface="Arial"/>
                <a:cs typeface="Arial"/>
              </a:rPr>
              <a:t>организма  существенно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влияют  </a:t>
            </a:r>
            <a:r>
              <a:rPr sz="2800" spc="-5" dirty="0">
                <a:latin typeface="Arial"/>
                <a:cs typeface="Arial"/>
              </a:rPr>
              <a:t>условия реализации  программ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8180" y="838200"/>
            <a:ext cx="1578864" cy="5821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1555" y="838200"/>
            <a:ext cx="673607" cy="5821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79676" y="838200"/>
            <a:ext cx="574548" cy="5821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78735" y="838200"/>
            <a:ext cx="6175248" cy="5821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8180" y="1264919"/>
            <a:ext cx="6934200" cy="5821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8180" y="1691639"/>
            <a:ext cx="3947160" cy="5821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49852" y="1691639"/>
            <a:ext cx="574548" cy="5821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887069" y="944371"/>
            <a:ext cx="7023100" cy="1289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800" b="0" spc="-45" dirty="0">
                <a:latin typeface="Arial"/>
                <a:cs typeface="Arial"/>
              </a:rPr>
              <a:t>Геном </a:t>
            </a:r>
            <a:r>
              <a:rPr sz="2800" b="0" spc="-5" dirty="0">
                <a:latin typeface="Arial"/>
                <a:cs typeface="Arial"/>
              </a:rPr>
              <a:t>– </a:t>
            </a:r>
            <a:r>
              <a:rPr sz="2800" b="0" spc="-35" dirty="0">
                <a:latin typeface="Arial"/>
                <a:cs typeface="Arial"/>
              </a:rPr>
              <a:t>это </a:t>
            </a:r>
            <a:r>
              <a:rPr sz="2800" b="0" dirty="0">
                <a:latin typeface="Arial"/>
                <a:cs typeface="Arial"/>
              </a:rPr>
              <a:t>не </a:t>
            </a:r>
            <a:r>
              <a:rPr sz="2800" b="0" spc="5" dirty="0">
                <a:latin typeface="Arial"/>
                <a:cs typeface="Arial"/>
              </a:rPr>
              <a:t>жесткая </a:t>
            </a:r>
            <a:r>
              <a:rPr sz="2800" b="0" spc="-5" dirty="0">
                <a:latin typeface="Arial"/>
                <a:cs typeface="Arial"/>
              </a:rPr>
              <a:t>программа, а </a:t>
            </a:r>
            <a:r>
              <a:rPr sz="2800" b="0" spc="-30" dirty="0">
                <a:latin typeface="Arial"/>
                <a:cs typeface="Arial"/>
              </a:rPr>
              <a:t>база  </a:t>
            </a:r>
            <a:r>
              <a:rPr sz="2800" b="0" spc="-5" dirty="0">
                <a:latin typeface="Arial"/>
                <a:cs typeface="Arial"/>
              </a:rPr>
              <a:t>данных, </a:t>
            </a:r>
            <a:r>
              <a:rPr sz="2800" b="0" spc="-25" dirty="0">
                <a:latin typeface="Arial"/>
                <a:cs typeface="Arial"/>
              </a:rPr>
              <a:t>откуда </a:t>
            </a:r>
            <a:r>
              <a:rPr sz="2800" b="0" dirty="0">
                <a:latin typeface="Arial"/>
                <a:cs typeface="Arial"/>
              </a:rPr>
              <a:t>программы </a:t>
            </a:r>
            <a:r>
              <a:rPr sz="2800" b="0" spc="-20" dirty="0">
                <a:latin typeface="Arial"/>
                <a:cs typeface="Arial"/>
              </a:rPr>
              <a:t>берутся </a:t>
            </a:r>
            <a:r>
              <a:rPr sz="2800" b="0" spc="-5" dirty="0">
                <a:latin typeface="Arial"/>
                <a:cs typeface="Arial"/>
              </a:rPr>
              <a:t>по  мере</a:t>
            </a:r>
            <a:r>
              <a:rPr sz="2800" b="0" spc="-30" dirty="0">
                <a:latin typeface="Arial"/>
                <a:cs typeface="Arial"/>
              </a:rPr>
              <a:t> </a:t>
            </a:r>
            <a:r>
              <a:rPr sz="2800" b="0" spc="-20" dirty="0">
                <a:latin typeface="Arial"/>
                <a:cs typeface="Arial"/>
              </a:rPr>
              <a:t>необходимости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17559" y="6313347"/>
            <a:ext cx="203835" cy="37338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585"/>
              </a:spcBef>
            </a:pPr>
            <a:fld id="{81D60167-4931-47E6-BA6A-407CBD079E47}" type="slidenum"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6</a:t>
            </a:fld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6468" y="263652"/>
            <a:ext cx="4634483" cy="582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55464" y="263652"/>
            <a:ext cx="556260" cy="582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4525" rIns="0" bIns="0" rtlCol="0">
            <a:spAutoFit/>
          </a:bodyPr>
          <a:lstStyle/>
          <a:p>
            <a:pPr marL="588645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Оптическая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спектроскопия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4215" y="3272028"/>
            <a:ext cx="172212" cy="179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767" y="3293364"/>
            <a:ext cx="1667256" cy="5821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40536" y="3293364"/>
            <a:ext cx="583692" cy="5821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48739" y="3293364"/>
            <a:ext cx="3776472" cy="5821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49723" y="3293364"/>
            <a:ext cx="2558796" cy="5821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33031" y="3293364"/>
            <a:ext cx="652272" cy="5821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09816" y="3293364"/>
            <a:ext cx="557783" cy="582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92111" y="3293364"/>
            <a:ext cx="1007363" cy="5821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23988" y="3293364"/>
            <a:ext cx="652272" cy="5821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00771" y="3293364"/>
            <a:ext cx="556259" cy="582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81543" y="3293364"/>
            <a:ext cx="1249679" cy="5821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55735" y="3293364"/>
            <a:ext cx="556259" cy="582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60647" y="990600"/>
            <a:ext cx="172212" cy="179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67684" y="1065275"/>
            <a:ext cx="5244084" cy="4206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67684" y="1370075"/>
            <a:ext cx="1415796" cy="4206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39055" y="1370075"/>
            <a:ext cx="402336" cy="4206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67684" y="1674876"/>
            <a:ext cx="5141975" cy="4206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65235" y="1674876"/>
            <a:ext cx="422148" cy="4206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67684" y="1979676"/>
            <a:ext cx="786384" cy="4206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9644" y="1979676"/>
            <a:ext cx="400812" cy="4206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66032" y="1979676"/>
            <a:ext cx="4872227" cy="4206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67684" y="2287523"/>
            <a:ext cx="1748027" cy="41757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71288" y="2275332"/>
            <a:ext cx="484632" cy="42976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63311" y="2455164"/>
            <a:ext cx="585215" cy="2499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54396" y="2287523"/>
            <a:ext cx="400812" cy="41757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10784" y="2287523"/>
            <a:ext cx="2412491" cy="4175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67684" y="2590800"/>
            <a:ext cx="1810512" cy="4191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9750" y="836675"/>
            <a:ext cx="3152775" cy="25923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4212" y="4221226"/>
            <a:ext cx="2808224" cy="206209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79901" y="4292600"/>
            <a:ext cx="2619375" cy="20764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25184" y="3985259"/>
            <a:ext cx="172212" cy="1798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330696" y="4044696"/>
            <a:ext cx="2156459" cy="42062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330696" y="4334255"/>
            <a:ext cx="2234183" cy="4206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330696" y="4623815"/>
            <a:ext cx="1388363" cy="42062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374635" y="4623815"/>
            <a:ext cx="402335" cy="4206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330696" y="4913376"/>
            <a:ext cx="2040636" cy="42062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330696" y="5202935"/>
            <a:ext cx="2080259" cy="42062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330696" y="5492496"/>
            <a:ext cx="1790700" cy="42062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330696" y="5782055"/>
            <a:ext cx="1684020" cy="42062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330696" y="6071615"/>
            <a:ext cx="1560576" cy="42062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546847" y="6071615"/>
            <a:ext cx="402335" cy="4206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58267" y="1132840"/>
            <a:ext cx="8453120" cy="5337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9004" marR="13335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Влияние полярности растворителя </a:t>
            </a:r>
            <a:r>
              <a:rPr sz="2000" dirty="0">
                <a:latin typeface="Calibri"/>
                <a:cs typeface="Calibri"/>
              </a:rPr>
              <a:t>на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спектр  тирозина.</a:t>
            </a:r>
            <a:endParaRPr sz="2000">
              <a:latin typeface="Calibri"/>
              <a:cs typeface="Calibri"/>
            </a:endParaRPr>
          </a:p>
          <a:p>
            <a:pPr marL="3469004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Растворители: </a:t>
            </a:r>
            <a:r>
              <a:rPr sz="2000" spc="-15" dirty="0">
                <a:latin typeface="Calibri"/>
                <a:cs typeface="Calibri"/>
              </a:rPr>
              <a:t>вода </a:t>
            </a:r>
            <a:r>
              <a:rPr sz="2000" dirty="0">
                <a:latin typeface="Calibri"/>
                <a:cs typeface="Calibri"/>
              </a:rPr>
              <a:t>(сплошная </a:t>
            </a:r>
            <a:r>
              <a:rPr sz="2000" spc="-5" dirty="0">
                <a:latin typeface="Calibri"/>
                <a:cs typeface="Calibri"/>
              </a:rPr>
              <a:t>линия) </a:t>
            </a:r>
            <a:r>
              <a:rPr sz="2000" dirty="0">
                <a:latin typeface="Calibri"/>
                <a:cs typeface="Calibri"/>
              </a:rPr>
              <a:t>и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20%-</a:t>
            </a:r>
            <a:endParaRPr sz="2000">
              <a:latin typeface="Calibri"/>
              <a:cs typeface="Calibri"/>
            </a:endParaRPr>
          </a:p>
          <a:p>
            <a:pPr marL="3469004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ный </a:t>
            </a:r>
            <a:r>
              <a:rPr sz="2000" spc="-15" dirty="0">
                <a:latin typeface="Calibri"/>
                <a:cs typeface="Calibri"/>
              </a:rPr>
              <a:t>этиленгликоль </a:t>
            </a:r>
            <a:r>
              <a:rPr sz="2000" spc="-5" dirty="0">
                <a:latin typeface="Calibri"/>
                <a:cs typeface="Calibri"/>
              </a:rPr>
              <a:t>(штриховая </a:t>
            </a:r>
            <a:r>
              <a:rPr sz="2000" dirty="0">
                <a:latin typeface="Calibri"/>
                <a:cs typeface="Calibri"/>
              </a:rPr>
              <a:t>линия).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Видно</a:t>
            </a:r>
            <a:endParaRPr sz="2000">
              <a:latin typeface="Calibri"/>
              <a:cs typeface="Calibri"/>
            </a:endParaRPr>
          </a:p>
          <a:p>
            <a:pPr marL="3469004" marR="1018540">
              <a:lnSpc>
                <a:spcPts val="2390"/>
              </a:lnSpc>
              <a:spcBef>
                <a:spcPts val="110"/>
              </a:spcBef>
            </a:pPr>
            <a:r>
              <a:rPr sz="2000" dirty="0">
                <a:latin typeface="Calibri"/>
                <a:cs typeface="Calibri"/>
              </a:rPr>
              <a:t>возрастание </a:t>
            </a:r>
            <a:r>
              <a:rPr sz="2000" spc="5" dirty="0">
                <a:latin typeface="Symbol"/>
                <a:cs typeface="Symbol"/>
              </a:rPr>
              <a:t></a:t>
            </a:r>
            <a:r>
              <a:rPr sz="1950" spc="7" baseline="-21367" dirty="0">
                <a:latin typeface="Calibri"/>
                <a:cs typeface="Calibri"/>
              </a:rPr>
              <a:t>макс </a:t>
            </a:r>
            <a:r>
              <a:rPr sz="2000" dirty="0">
                <a:latin typeface="Calibri"/>
                <a:cs typeface="Calibri"/>
              </a:rPr>
              <a:t>в менее </a:t>
            </a:r>
            <a:r>
              <a:rPr sz="2000" spc="-5" dirty="0">
                <a:latin typeface="Calibri"/>
                <a:cs typeface="Calibri"/>
              </a:rPr>
              <a:t>полярном  растворителе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spc="-10" dirty="0">
                <a:latin typeface="Calibri"/>
                <a:cs typeface="Calibri"/>
              </a:rPr>
              <a:t>Рентген-структурный </a:t>
            </a:r>
            <a:r>
              <a:rPr sz="2800" b="1" spc="-5" dirty="0">
                <a:latin typeface="Calibri"/>
                <a:cs typeface="Calibri"/>
              </a:rPr>
              <a:t>анализ. </a:t>
            </a:r>
            <a:r>
              <a:rPr sz="2800" spc="-5" dirty="0">
                <a:latin typeface="Calibri"/>
                <a:cs typeface="Calibri"/>
              </a:rPr>
              <a:t>Длина </a:t>
            </a:r>
            <a:r>
              <a:rPr sz="2800" spc="-15" dirty="0">
                <a:latin typeface="Calibri"/>
                <a:cs typeface="Calibri"/>
              </a:rPr>
              <a:t>волны </a:t>
            </a:r>
            <a:r>
              <a:rPr sz="2800" spc="-5" dirty="0">
                <a:latin typeface="Calibri"/>
                <a:cs typeface="Calibri"/>
              </a:rPr>
              <a:t>– 0,2 – 2</a:t>
            </a:r>
            <a:r>
              <a:rPr sz="2800" spc="17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нм</a:t>
            </a:r>
            <a:endParaRPr sz="2800">
              <a:latin typeface="Calibri"/>
              <a:cs typeface="Calibri"/>
            </a:endParaRPr>
          </a:p>
          <a:p>
            <a:pPr marL="6233160" marR="376555">
              <a:lnSpc>
                <a:spcPct val="95000"/>
              </a:lnSpc>
              <a:spcBef>
                <a:spcPts val="2475"/>
              </a:spcBef>
            </a:pPr>
            <a:r>
              <a:rPr sz="2000" dirty="0">
                <a:latin typeface="Calibri"/>
                <a:cs typeface="Calibri"/>
              </a:rPr>
              <a:t>Дифракционная  </a:t>
            </a:r>
            <a:r>
              <a:rPr sz="2000" spc="-5" dirty="0">
                <a:latin typeface="Calibri"/>
                <a:cs typeface="Calibri"/>
              </a:rPr>
              <a:t>картина,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которая  </a:t>
            </a:r>
            <a:r>
              <a:rPr sz="2000" spc="-15" dirty="0">
                <a:latin typeface="Calibri"/>
                <a:cs typeface="Calibri"/>
              </a:rPr>
              <a:t>содержит  </a:t>
            </a:r>
            <a:r>
              <a:rPr sz="2000" dirty="0">
                <a:latin typeface="Calibri"/>
                <a:cs typeface="Calibri"/>
              </a:rPr>
              <a:t>информацию о  </a:t>
            </a:r>
            <a:r>
              <a:rPr sz="2000" spc="-10" dirty="0">
                <a:latin typeface="Calibri"/>
                <a:cs typeface="Calibri"/>
              </a:rPr>
              <a:t>распределении  </a:t>
            </a:r>
            <a:r>
              <a:rPr sz="2000" spc="-5" dirty="0">
                <a:latin typeface="Calibri"/>
                <a:cs typeface="Calibri"/>
              </a:rPr>
              <a:t>электронной  </a:t>
            </a:r>
            <a:r>
              <a:rPr sz="2000" dirty="0">
                <a:latin typeface="Calibri"/>
                <a:cs typeface="Calibri"/>
              </a:rPr>
              <a:t>плотности в  кристалле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417559" y="6313347"/>
            <a:ext cx="203835" cy="37338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585"/>
              </a:spcBef>
            </a:pPr>
            <a:fld id="{81D60167-4931-47E6-BA6A-407CBD079E47}" type="slidenum"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7</a:t>
            </a:fld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0287" y="414527"/>
            <a:ext cx="172212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840" y="457200"/>
            <a:ext cx="2910840" cy="582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60192" y="457200"/>
            <a:ext cx="556259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2668" y="960119"/>
            <a:ext cx="190500" cy="1981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8073" rIns="0" bIns="0" rtlCol="0">
            <a:spAutoFit/>
          </a:bodyPr>
          <a:lstStyle/>
          <a:p>
            <a:pPr marL="517525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Хроматография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89603" y="630936"/>
            <a:ext cx="172212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43325" y="768730"/>
            <a:ext cx="4676140" cy="1857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Вещества </a:t>
            </a:r>
            <a:r>
              <a:rPr sz="2400" spc="-10" dirty="0">
                <a:latin typeface="Calibri"/>
                <a:cs typeface="Calibri"/>
              </a:rPr>
              <a:t>детектируются </a:t>
            </a:r>
            <a:r>
              <a:rPr sz="2400" dirty="0">
                <a:latin typeface="Calibri"/>
                <a:cs typeface="Calibri"/>
              </a:rPr>
              <a:t>по  времени </a:t>
            </a:r>
            <a:r>
              <a:rPr sz="2400" spc="-20" dirty="0">
                <a:latin typeface="Calibri"/>
                <a:cs typeface="Calibri"/>
              </a:rPr>
              <a:t>удержания, </a:t>
            </a:r>
            <a:r>
              <a:rPr sz="2400" spc="-15" dirty="0">
                <a:latin typeface="Calibri"/>
                <a:cs typeface="Calibri"/>
              </a:rPr>
              <a:t>которое  </a:t>
            </a:r>
            <a:r>
              <a:rPr sz="2400" dirty="0">
                <a:latin typeface="Calibri"/>
                <a:cs typeface="Calibri"/>
              </a:rPr>
              <a:t>зависит </a:t>
            </a:r>
            <a:r>
              <a:rPr sz="2400" spc="-15" dirty="0">
                <a:latin typeface="Calibri"/>
                <a:cs typeface="Calibri"/>
              </a:rPr>
              <a:t>от </a:t>
            </a:r>
            <a:r>
              <a:rPr sz="2400" spc="-5" dirty="0">
                <a:latin typeface="Calibri"/>
                <a:cs typeface="Calibri"/>
              </a:rPr>
              <a:t>физико-химических  </a:t>
            </a:r>
            <a:r>
              <a:rPr sz="2400" dirty="0">
                <a:latin typeface="Calibri"/>
                <a:cs typeface="Calibri"/>
              </a:rPr>
              <a:t>свойств </a:t>
            </a:r>
            <a:r>
              <a:rPr sz="2400" spc="-20" dirty="0">
                <a:latin typeface="Calibri"/>
                <a:cs typeface="Calibri"/>
              </a:rPr>
              <a:t>молекул, </a:t>
            </a:r>
            <a:r>
              <a:rPr sz="2400" spc="-10" dirty="0">
                <a:latin typeface="Calibri"/>
                <a:cs typeface="Calibri"/>
              </a:rPr>
              <a:t>определяющих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их  </a:t>
            </a:r>
            <a:r>
              <a:rPr sz="2400" spc="-5" dirty="0">
                <a:latin typeface="Calibri"/>
                <a:cs typeface="Calibri"/>
              </a:rPr>
              <a:t>адсорбцию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8312" y="1268349"/>
            <a:ext cx="3024124" cy="2016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0112" y="4221226"/>
            <a:ext cx="2447925" cy="16334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89603" y="2903220"/>
            <a:ext cx="172212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07480" y="5887211"/>
            <a:ext cx="501396" cy="4998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00443" y="5887211"/>
            <a:ext cx="477011" cy="499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743325" y="3041015"/>
            <a:ext cx="4951095" cy="3320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890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Электрофоретическая </a:t>
            </a:r>
            <a:r>
              <a:rPr sz="2400" spc="-10" dirty="0">
                <a:latin typeface="Calibri"/>
                <a:cs typeface="Calibri"/>
              </a:rPr>
              <a:t>подвижность  </a:t>
            </a:r>
            <a:r>
              <a:rPr sz="2400" spc="-20" dirty="0">
                <a:latin typeface="Calibri"/>
                <a:cs typeface="Calibri"/>
              </a:rPr>
              <a:t>молекул </a:t>
            </a:r>
            <a:r>
              <a:rPr sz="2400" spc="-15" dirty="0">
                <a:latin typeface="Calibri"/>
                <a:cs typeface="Calibri"/>
              </a:rPr>
              <a:t>белка </a:t>
            </a:r>
            <a:r>
              <a:rPr sz="2400" dirty="0">
                <a:latin typeface="Calibri"/>
                <a:cs typeface="Calibri"/>
              </a:rPr>
              <a:t>или </a:t>
            </a:r>
            <a:r>
              <a:rPr sz="2400" spc="-5" dirty="0">
                <a:latin typeface="Calibri"/>
                <a:cs typeface="Calibri"/>
              </a:rPr>
              <a:t>нуклеиновых  кислот обратно пропорциональна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их  </a:t>
            </a:r>
            <a:r>
              <a:rPr sz="2400" spc="-15" dirty="0">
                <a:latin typeface="Calibri"/>
                <a:cs typeface="Calibri"/>
              </a:rPr>
              <a:t>молекулярной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массе.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Позволяет </a:t>
            </a:r>
            <a:r>
              <a:rPr sz="2400" spc="-15" dirty="0">
                <a:latin typeface="Calibri"/>
                <a:cs typeface="Calibri"/>
              </a:rPr>
              <a:t>определить молекулярную  </a:t>
            </a:r>
            <a:r>
              <a:rPr sz="2400" spc="-5" dirty="0">
                <a:latin typeface="Calibri"/>
                <a:cs typeface="Calibri"/>
              </a:rPr>
              <a:t>массу </a:t>
            </a:r>
            <a:r>
              <a:rPr sz="2400" spc="-15" dirty="0">
                <a:latin typeface="Calibri"/>
                <a:cs typeface="Calibri"/>
              </a:rPr>
              <a:t>белка </a:t>
            </a:r>
            <a:r>
              <a:rPr sz="2400" dirty="0">
                <a:latin typeface="Calibri"/>
                <a:cs typeface="Calibri"/>
              </a:rPr>
              <a:t>или ДНК. В </a:t>
            </a:r>
            <a:r>
              <a:rPr sz="2400" spc="-5" dirty="0">
                <a:latin typeface="Calibri"/>
                <a:cs typeface="Calibri"/>
              </a:rPr>
              <a:t>сочетании </a:t>
            </a:r>
            <a:r>
              <a:rPr sz="2400" dirty="0">
                <a:latin typeface="Calibri"/>
                <a:cs typeface="Calibri"/>
              </a:rPr>
              <a:t>с  </a:t>
            </a:r>
            <a:r>
              <a:rPr sz="2400" spc="-5" dirty="0">
                <a:latin typeface="Calibri"/>
                <a:cs typeface="Calibri"/>
              </a:rPr>
              <a:t>иммунохимическими </a:t>
            </a:r>
            <a:r>
              <a:rPr sz="2400" spc="-15" dirty="0">
                <a:latin typeface="Calibri"/>
                <a:cs typeface="Calibri"/>
              </a:rPr>
              <a:t>методами  </a:t>
            </a:r>
            <a:r>
              <a:rPr sz="2400" spc="-10" dirty="0">
                <a:latin typeface="Calibri"/>
                <a:cs typeface="Calibri"/>
              </a:rPr>
              <a:t>(блоттинг) </a:t>
            </a:r>
            <a:r>
              <a:rPr sz="2400" dirty="0">
                <a:latin typeface="Calibri"/>
                <a:cs typeface="Calibri"/>
              </a:rPr>
              <a:t>способен </a:t>
            </a:r>
            <a:r>
              <a:rPr sz="2400" spc="-5" dirty="0">
                <a:latin typeface="Calibri"/>
                <a:cs typeface="Calibri"/>
              </a:rPr>
              <a:t>обнаруживать  </a:t>
            </a:r>
            <a:r>
              <a:rPr sz="2400" dirty="0">
                <a:latin typeface="Calibri"/>
                <a:cs typeface="Calibri"/>
              </a:rPr>
              <a:t>нанограммы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вещества)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7031" y="3294888"/>
            <a:ext cx="172212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1583" y="3337559"/>
            <a:ext cx="2834640" cy="5821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40735" y="3337559"/>
            <a:ext cx="556260" cy="582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90168" y="3429761"/>
            <a:ext cx="222059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75" dirty="0">
                <a:latin typeface="Calibri"/>
                <a:cs typeface="Calibri"/>
              </a:rPr>
              <a:t>Э</a:t>
            </a:r>
            <a:r>
              <a:rPr sz="2800" b="1" spc="-5" dirty="0">
                <a:latin typeface="Calibri"/>
                <a:cs typeface="Calibri"/>
              </a:rPr>
              <a:t>лектро</a:t>
            </a:r>
            <a:r>
              <a:rPr sz="2800" b="1" spc="-15" dirty="0">
                <a:latin typeface="Calibri"/>
                <a:cs typeface="Calibri"/>
              </a:rPr>
              <a:t>ф</a:t>
            </a:r>
            <a:r>
              <a:rPr sz="2800" b="1" spc="-5" dirty="0">
                <a:latin typeface="Calibri"/>
                <a:cs typeface="Calibri"/>
              </a:rPr>
              <a:t>орез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17559" y="6313347"/>
            <a:ext cx="203835" cy="37338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585"/>
              </a:spcBef>
            </a:pPr>
            <a:fld id="{81D60167-4931-47E6-BA6A-407CBD079E47}" type="slidenum"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8</a:t>
            </a:fld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95576" y="1314450"/>
            <a:ext cx="4752975" cy="422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Times New Roman"/>
              <a:cs typeface="Times New Roman"/>
            </a:endParaRPr>
          </a:p>
          <a:p>
            <a:pPr marR="65405" algn="ctr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Сл. 8</a:t>
            </a:r>
            <a:r>
              <a:rPr sz="1800" b="1" spc="-1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95576" y="1314450"/>
            <a:ext cx="4752975" cy="4229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9488" rIns="0" bIns="0" rtlCol="0">
            <a:spAutoFit/>
          </a:bodyPr>
          <a:lstStyle/>
          <a:p>
            <a:pPr marL="1381760">
              <a:lnSpc>
                <a:spcPct val="100000"/>
              </a:lnSpc>
            </a:pPr>
            <a:r>
              <a:rPr sz="2800" spc="-5" dirty="0"/>
              <a:t>Принцип</a:t>
            </a:r>
            <a:r>
              <a:rPr sz="2800" spc="-20" dirty="0"/>
              <a:t> </a:t>
            </a:r>
            <a:r>
              <a:rPr sz="2800" spc="-10" dirty="0"/>
              <a:t>масс-спектрометрии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8417559" y="6313347"/>
            <a:ext cx="203835" cy="37338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585"/>
              </a:spcBef>
            </a:pPr>
            <a:fld id="{81D60167-4931-47E6-BA6A-407CBD079E47}" type="slidenum"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9</a:t>
            </a:fld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1400</Words>
  <Application>Microsoft Office PowerPoint</Application>
  <PresentationFormat>Экран (4:3)</PresentationFormat>
  <Paragraphs>232</Paragraphs>
  <Slides>34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5" baseType="lpstr">
      <vt:lpstr>Office Theme</vt:lpstr>
      <vt:lpstr>Введение в системную биологию</vt:lpstr>
      <vt:lpstr>Особенности экспериментальных данных в  биологии, применение математических  методов, технологий</vt:lpstr>
      <vt:lpstr>Презентация PowerPoint</vt:lpstr>
      <vt:lpstr>Презентация PowerPoint</vt:lpstr>
      <vt:lpstr>Данные, полученные на молекулярном  уровне не требуют обязательной  статистической обработки</vt:lpstr>
      <vt:lpstr>Геном – это не жесткая программа, а база  данных, откуда программы берутся по  мере необходимости</vt:lpstr>
      <vt:lpstr>Оптическая спектроскопия</vt:lpstr>
      <vt:lpstr>Хроматография</vt:lpstr>
      <vt:lpstr>Принцип масс-спектрометрии</vt:lpstr>
      <vt:lpstr>Презентация PowerPoint</vt:lpstr>
      <vt:lpstr>Презентация PowerPoint</vt:lpstr>
      <vt:lpstr>Примеры биоинформационных алгоритмов и онлайн-приложений</vt:lpstr>
      <vt:lpstr>Основные программы BLAST:</vt:lpstr>
      <vt:lpstr>2. Белковые</vt:lpstr>
      <vt:lpstr>3. Транслирующие Транслируют нуклеотидные последовательности в  аминокислотные</vt:lpstr>
      <vt:lpstr>4. Геномные предназначены для сравнения изучаемой нуклеотидной  последовательности с базой данных секвенированного  генома какого-либо организма (арабидопсиса, человека, и  др.)</vt:lpstr>
      <vt:lpstr>Принципы работы BLAST</vt:lpstr>
      <vt:lpstr>Принципы работы BLAST</vt:lpstr>
      <vt:lpstr>Презентация PowerPoint</vt:lpstr>
      <vt:lpstr>По известной первичной последовательности  аминокислот можно построить пространственную  структуру белков</vt:lpstr>
      <vt:lpstr>Элементарная ячейка структуры белка</vt:lpstr>
      <vt:lpstr>Калиевый канал (бактериальный)</vt:lpstr>
      <vt:lpstr>Метод молекулярной динамики</vt:lpstr>
      <vt:lpstr>Метод молекулярной динамики</vt:lpstr>
      <vt:lpstr>Слабые сигналы</vt:lpstr>
      <vt:lpstr>Электрофизиологическая регистрация одиночных  ионных каналов к</vt:lpstr>
      <vt:lpstr>Электроэнцефалограмма в ответ на стимул (стрелка)  Усреднение по 2, 16 и 64  регистрациям</vt:lpstr>
      <vt:lpstr>3D-печать – аддитивные технологии</vt:lpstr>
      <vt:lpstr>3D-принтер</vt:lpstr>
      <vt:lpstr>ИИссттоорриияя 3D-ппееччааттии</vt:lpstr>
      <vt:lpstr>История 3D-печати 2012 год: появился домашний 3D принтер.</vt:lpstr>
      <vt:lpstr>3D-принтеры</vt:lpstr>
      <vt:lpstr>3D печать в медицине - биопринтинг</vt:lpstr>
      <vt:lpstr>3D-принтер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vdemid</dc:creator>
  <cp:lastModifiedBy>Григорий</cp:lastModifiedBy>
  <cp:revision>1</cp:revision>
  <dcterms:created xsi:type="dcterms:W3CDTF">2017-09-13T11:41:20Z</dcterms:created>
  <dcterms:modified xsi:type="dcterms:W3CDTF">2017-09-13T11:44:30Z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2016-11-15T00:00:00Z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2017-09-13T00:00:00Z</vt:filetime>
  </property>
</Properties>
</file>